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5"/>
  </p:notesMasterIdLst>
  <p:sldIdLst>
    <p:sldId id="256" r:id="rId2"/>
    <p:sldId id="278" r:id="rId3"/>
    <p:sldId id="262" r:id="rId4"/>
    <p:sldId id="258" r:id="rId5"/>
    <p:sldId id="266" r:id="rId6"/>
    <p:sldId id="285" r:id="rId7"/>
    <p:sldId id="281" r:id="rId8"/>
    <p:sldId id="282" r:id="rId9"/>
    <p:sldId id="263" r:id="rId10"/>
    <p:sldId id="264" r:id="rId11"/>
    <p:sldId id="265" r:id="rId12"/>
    <p:sldId id="267" r:id="rId13"/>
    <p:sldId id="268" r:id="rId14"/>
    <p:sldId id="269" r:id="rId15"/>
    <p:sldId id="283" r:id="rId16"/>
    <p:sldId id="271" r:id="rId17"/>
    <p:sldId id="272" r:id="rId18"/>
    <p:sldId id="273" r:id="rId19"/>
    <p:sldId id="274" r:id="rId20"/>
    <p:sldId id="275" r:id="rId21"/>
    <p:sldId id="277" r:id="rId22"/>
    <p:sldId id="276" r:id="rId23"/>
    <p:sldId id="284" r:id="rId2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ll Mustard" initials="JM" lastIdx="1" clrIdx="0"/>
  <p:cmAuthor id="1" name="Audiologist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1F81"/>
    <a:srgbClr val="E2D314"/>
    <a:srgbClr val="F5E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53" autoAdjust="0"/>
    <p:restoredTop sz="79929" autoAdjust="0"/>
  </p:normalViewPr>
  <p:slideViewPr>
    <p:cSldViewPr>
      <p:cViewPr>
        <p:scale>
          <a:sx n="66" d="100"/>
          <a:sy n="66" d="100"/>
        </p:scale>
        <p:origin x="-144" y="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2-23T10:11:24.715" idx="1">
    <p:pos x="10" y="10"/>
    <p:text>would recommend for second point
AVTherapy supports and coaches parents to help their child to develop spoken language through listening.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2A7B9-9613-4E83-A5FB-DAE479958CD6}" type="datetimeFigureOut">
              <a:rPr lang="en-NZ" smtClean="0"/>
              <a:pPr/>
              <a:t>12/05/2015</a:t>
            </a:fld>
            <a:endParaRPr lang="en-N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3F264-91DD-4495-8954-381913963282}" type="slidenum">
              <a:rPr lang="en-NZ" smtClean="0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903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3F264-91DD-4495-8954-381913963282}" type="slidenum">
              <a:rPr lang="en-NZ" smtClean="0"/>
              <a:pPr/>
              <a:t>1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458188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NZ" altLang="en-US" sz="1200" kern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3F264-91DD-4495-8954-381913963282}" type="slidenum">
              <a:rPr lang="en-NZ" smtClean="0"/>
              <a:pPr/>
              <a:t>10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21258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3F264-91DD-4495-8954-381913963282}" type="slidenum">
              <a:rPr lang="en-NZ" smtClean="0"/>
              <a:pPr/>
              <a:t>11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21258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endParaRPr lang="en-NZ" altLang="en-US" sz="1200" kern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3F264-91DD-4495-8954-381913963282}" type="slidenum">
              <a:rPr lang="en-NZ" smtClean="0"/>
              <a:pPr/>
              <a:t>12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21258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endParaRPr lang="en-NZ" altLang="en-US" sz="1000" kern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3F264-91DD-4495-8954-381913963282}" type="slidenum">
              <a:rPr lang="en-NZ" smtClean="0"/>
              <a:pPr/>
              <a:t>13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21258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endParaRPr lang="en-GB" sz="1200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3F264-91DD-4495-8954-381913963282}" type="slidenum">
              <a:rPr lang="en-NZ" smtClean="0"/>
              <a:pPr/>
              <a:t>14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21258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3F264-91DD-4495-8954-381913963282}" type="slidenum">
              <a:rPr lang="en-NZ" smtClean="0"/>
              <a:pPr/>
              <a:t>15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21258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sz="1200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3F264-91DD-4495-8954-381913963282}" type="slidenum">
              <a:rPr lang="en-NZ" smtClean="0"/>
              <a:pPr/>
              <a:t>16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21258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3F264-91DD-4495-8954-381913963282}" type="slidenum">
              <a:rPr lang="en-NZ" smtClean="0"/>
              <a:pPr/>
              <a:t>17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21258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NZ" sz="1200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3F264-91DD-4495-8954-381913963282}" type="slidenum">
              <a:rPr lang="en-NZ" smtClean="0"/>
              <a:pPr/>
              <a:t>18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21258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3F264-91DD-4495-8954-381913963282}" type="slidenum">
              <a:rPr lang="en-NZ" smtClean="0"/>
              <a:pPr/>
              <a:t>19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2125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3F264-91DD-4495-8954-381913963282}" type="slidenum">
              <a:rPr lang="en-NZ" smtClean="0"/>
              <a:pPr/>
              <a:t>2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21258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3F264-91DD-4495-8954-381913963282}" type="slidenum">
              <a:rPr lang="en-NZ" smtClean="0"/>
              <a:pPr/>
              <a:t>20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21258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3F264-91DD-4495-8954-381913963282}" type="slidenum">
              <a:rPr lang="en-NZ" smtClean="0"/>
              <a:pPr/>
              <a:t>21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21258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3F264-91DD-4495-8954-381913963282}" type="slidenum">
              <a:rPr lang="en-NZ" smtClean="0"/>
              <a:pPr/>
              <a:t>22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21258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3F264-91DD-4495-8954-381913963282}" type="slidenum">
              <a:rPr lang="en-NZ" smtClean="0"/>
              <a:pPr/>
              <a:t>23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2125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endParaRPr lang="en-NZ" altLang="en-US" kern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3F264-91DD-4495-8954-381913963282}" type="slidenum">
              <a:rPr lang="en-NZ" smtClean="0"/>
              <a:pPr/>
              <a:t>3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2125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3F264-91DD-4495-8954-381913963282}" type="slidenum">
              <a:rPr lang="en-NZ" smtClean="0"/>
              <a:pPr/>
              <a:t>4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2125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3F264-91DD-4495-8954-381913963282}" type="slidenum">
              <a:rPr lang="en-NZ" smtClean="0"/>
              <a:pPr/>
              <a:t>5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21258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baseline="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3F264-91DD-4495-8954-381913963282}" type="slidenum">
              <a:rPr lang="en-NZ" smtClean="0"/>
              <a:pPr/>
              <a:t>6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58734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3F264-91DD-4495-8954-381913963282}" type="slidenum">
              <a:rPr lang="en-NZ" smtClean="0"/>
              <a:pPr/>
              <a:t>7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2125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3F264-91DD-4495-8954-381913963282}" type="slidenum">
              <a:rPr lang="en-NZ" smtClean="0"/>
              <a:pPr/>
              <a:t>8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2125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1200" kern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3F264-91DD-4495-8954-381913963282}" type="slidenum">
              <a:rPr lang="en-NZ" smtClean="0"/>
              <a:pPr/>
              <a:t>9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2125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76FB6A-52F1-4444-8848-E356B071DB4F}" type="datetimeFigureOut">
              <a:rPr lang="en-NZ" smtClean="0"/>
              <a:pPr/>
              <a:t>12/05/2015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9427DA-3432-486F-BEAA-3DD95B6D438B}" type="slidenum">
              <a:rPr lang="en-NZ" smtClean="0"/>
              <a:pPr/>
              <a:t>‹#›</a:t>
            </a:fld>
            <a:endParaRPr lang="en-NZ" dirty="0"/>
          </a:p>
        </p:txBody>
      </p:sp>
      <p:pic>
        <p:nvPicPr>
          <p:cNvPr id="7" name="Picture 6" descr="Benji small.jpg"/>
          <p:cNvPicPr>
            <a:picLocks noChangeAspect="1"/>
          </p:cNvPicPr>
          <p:nvPr userDrawn="1"/>
        </p:nvPicPr>
        <p:blipFill>
          <a:blip r:embed="rId2" cstate="print"/>
          <a:srcRect l="43700"/>
          <a:stretch>
            <a:fillRect/>
          </a:stretch>
        </p:blipFill>
        <p:spPr>
          <a:xfrm>
            <a:off x="6012160" y="0"/>
            <a:ext cx="3131840" cy="764704"/>
          </a:xfrm>
          <a:prstGeom prst="rect">
            <a:avLst/>
          </a:prstGeom>
        </p:spPr>
      </p:pic>
      <p:pic>
        <p:nvPicPr>
          <p:cNvPr id="8" name="Picture 7" descr="Cutie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19168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7235825" cy="5762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N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7235825" cy="5762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N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76FB6A-52F1-4444-8848-E356B071DB4F}" type="datetimeFigureOut">
              <a:rPr lang="en-NZ" smtClean="0"/>
              <a:pPr/>
              <a:t>12/05/2015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9427DA-3432-486F-BEAA-3DD95B6D438B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0" y="1339850"/>
            <a:ext cx="7235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0" y="2636912"/>
            <a:ext cx="8642350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0"/>
            <a:ext cx="9144000" cy="764704"/>
            <a:chOff x="0" y="0"/>
            <a:chExt cx="9144000" cy="764704"/>
          </a:xfrm>
        </p:grpSpPr>
        <p:pic>
          <p:nvPicPr>
            <p:cNvPr id="6" name="Picture 5" descr="Cutie.jpg"/>
            <p:cNvPicPr>
              <a:picLocks noChangeAspect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>
            <a:xfrm>
              <a:off x="4572000" y="0"/>
              <a:ext cx="4572000" cy="764704"/>
            </a:xfrm>
            <a:prstGeom prst="rect">
              <a:avLst/>
            </a:prstGeom>
          </p:spPr>
        </p:pic>
        <p:pic>
          <p:nvPicPr>
            <p:cNvPr id="8" name="Picture 7" descr="Cutie.jpg"/>
            <p:cNvPicPr>
              <a:picLocks noChangeAspect="1"/>
            </p:cNvPicPr>
            <p:nvPr userDrawn="1"/>
          </p:nvPicPr>
          <p:blipFill>
            <a:blip r:embed="rId6" cstate="print"/>
            <a:srcRect r="21650"/>
            <a:stretch>
              <a:fillRect/>
            </a:stretch>
          </p:blipFill>
          <p:spPr>
            <a:xfrm>
              <a:off x="0" y="0"/>
              <a:ext cx="7164288" cy="764704"/>
            </a:xfrm>
            <a:prstGeom prst="rect">
              <a:avLst/>
            </a:prstGeom>
          </p:spPr>
        </p:pic>
      </p:grp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021288"/>
            <a:ext cx="1326087" cy="7780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4" r:id="rId2"/>
    <p:sldLayoutId id="2147483662" r:id="rId3"/>
    <p:sldLayoutId id="2147483667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411F8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411F81"/>
          </a:solidFill>
          <a:latin typeface="Gill Sans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411F81"/>
          </a:solidFill>
          <a:latin typeface="Gill Sans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411F81"/>
          </a:solidFill>
          <a:latin typeface="Gill Sans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411F81"/>
          </a:solidFill>
          <a:latin typeface="Gill Sans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>
          <a:solidFill>
            <a:srgbClr val="411F81"/>
          </a:solidFill>
          <a:latin typeface="Gill Sans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>
          <a:solidFill>
            <a:srgbClr val="411F81"/>
          </a:solidFill>
          <a:latin typeface="Gill Sans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>
          <a:solidFill>
            <a:srgbClr val="411F81"/>
          </a:solidFill>
          <a:latin typeface="Gill Sans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>
          <a:solidFill>
            <a:srgbClr val="411F81"/>
          </a:solidFill>
          <a:latin typeface="Gill Sans MT" pitchFamily="34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rgbClr val="411F81"/>
        </a:buClr>
        <a:buSzPct val="70000"/>
        <a:buFont typeface="Wingdings" pitchFamily="2" charset="2"/>
        <a:buChar char="n"/>
        <a:defRPr sz="2800">
          <a:solidFill>
            <a:srgbClr val="411F8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rgbClr val="411F81"/>
        </a:buClr>
        <a:buSzPct val="65000"/>
        <a:buFont typeface="Wingdings" pitchFamily="2" charset="2"/>
        <a:buChar char="¡"/>
        <a:defRPr sz="2600">
          <a:solidFill>
            <a:srgbClr val="411F8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rgbClr val="411F81"/>
        </a:buClr>
        <a:buSzPct val="70000"/>
        <a:buFont typeface="Wingdings" pitchFamily="2" charset="2"/>
        <a:buChar char="n"/>
        <a:defRPr sz="2400">
          <a:solidFill>
            <a:srgbClr val="411F8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rgbClr val="411F81"/>
        </a:buClr>
        <a:buSzPct val="75000"/>
        <a:buFont typeface="Wingdings" pitchFamily="2" charset="2"/>
        <a:buChar char="¡"/>
        <a:defRPr sz="2200">
          <a:solidFill>
            <a:srgbClr val="411F8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rgbClr val="411F81"/>
        </a:buClr>
        <a:buSzPct val="70000"/>
        <a:buFont typeface="Wingdings" pitchFamily="2" charset="2"/>
        <a:buChar char="n"/>
        <a:defRPr sz="2000">
          <a:solidFill>
            <a:srgbClr val="411F8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rgbClr val="411F81"/>
        </a:buClr>
        <a:buSzPct val="70000"/>
        <a:buFont typeface="Wingdings" pitchFamily="2" charset="2"/>
        <a:buChar char="n"/>
        <a:defRPr sz="2000">
          <a:solidFill>
            <a:srgbClr val="411F8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rgbClr val="411F81"/>
        </a:buClr>
        <a:buSzPct val="70000"/>
        <a:buFont typeface="Wingdings" pitchFamily="2" charset="2"/>
        <a:buChar char="n"/>
        <a:defRPr sz="2000">
          <a:solidFill>
            <a:srgbClr val="411F8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rgbClr val="411F81"/>
        </a:buClr>
        <a:buSzPct val="70000"/>
        <a:buFont typeface="Wingdings" pitchFamily="2" charset="2"/>
        <a:buChar char="n"/>
        <a:defRPr sz="2000">
          <a:solidFill>
            <a:srgbClr val="411F8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rgbClr val="411F81"/>
        </a:buClr>
        <a:buSzPct val="70000"/>
        <a:buFont typeface="Wingdings" pitchFamily="2" charset="2"/>
        <a:buChar char="n"/>
        <a:defRPr sz="2000">
          <a:solidFill>
            <a:srgbClr val="411F8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jpe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9.pn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20.jpeg"/><Relationship Id="rId7" Type="http://schemas.openxmlformats.org/officeDocument/2006/relationships/hyperlink" Target="http://www.google.co.nz/url?sa=i&amp;rct=j&amp;q=&amp;esrc=s&amp;source=images&amp;cd=&amp;cad=rja&amp;uact=8&amp;ved=0CAcQjRw&amp;url=http://observatoire-reussite-educative.fr/problematiques/participation-et-ou-places-des-parents&amp;ei=rAn8VLL1E4b68QWSuoKYAw&amp;bvm=bv.87611401,d.dGc&amp;psig=AFQjCNGsDNfTg8xCMjoKnW8v0lE9F1pU-A&amp;ust=1425890035443309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google.co.nz/url?sa=i&amp;rct=j&amp;q=&amp;esrc=s&amp;source=images&amp;cd=&amp;cad=rja&amp;uact=8&amp;ved=0CAcQjRw&amp;url=http://www.tinytales.com.au/pages/products-prices.php&amp;ei=C5v-VKO_HZHZ8gXZlIK4Aw&amp;bvm=bv.87611401,d.dGc&amp;psig=AFQjCNE59OVUza9Iv1_zdagS3JfkeBxnBg&amp;ust=1426058327592985" TargetMode="External"/><Relationship Id="rId5" Type="http://schemas.openxmlformats.org/officeDocument/2006/relationships/hyperlink" Target="http://www.google.co.nz/url?sa=i&amp;rct=j&amp;q=&amp;esrc=s&amp;source=images&amp;cd=&amp;cad=rja&amp;uact=8&amp;ved=0CAcQjRw&amp;url=http://www.tinytales.com.au/pages/products-prices.php&amp;ei=kAn8VMm2Ota78gWG_YLIBA&amp;bvm=bv.87611401,d.dGc&amp;psig=AFQjCNGsDNfTg8xCMjoKnW8v0lE9F1pU-A&amp;ust=1425890035443309" TargetMode="Externa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alexandra@hearinghouse.co.nz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28.jpeg"/><Relationship Id="rId4" Type="http://schemas.openxmlformats.org/officeDocument/2006/relationships/hyperlink" Target="mailto:Jill.mustard@scip.co.nz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dx.doi.org/10.1353/sls.2004.0005" TargetMode="External"/><Relationship Id="rId4" Type="http://schemas.openxmlformats.org/officeDocument/2006/relationships/hyperlink" Target="http://en.wikipedia.org/wiki/Digital_object_identifie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comments" Target="../comments/commen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2636912"/>
            <a:ext cx="6336704" cy="2088232"/>
          </a:xfrm>
        </p:spPr>
        <p:txBody>
          <a:bodyPr>
            <a:normAutofit/>
          </a:bodyPr>
          <a:lstStyle/>
          <a:p>
            <a:r>
              <a:rPr lang="en-US" b="1" dirty="0"/>
              <a:t> </a:t>
            </a:r>
            <a:r>
              <a:rPr lang="en-NZ" b="1" dirty="0"/>
              <a:t/>
            </a:r>
            <a:br>
              <a:rPr lang="en-NZ" b="1" dirty="0"/>
            </a:br>
            <a:r>
              <a:rPr lang="en-NZ" b="1" dirty="0" smtClean="0"/>
              <a:t/>
            </a:r>
            <a:br>
              <a:rPr lang="en-NZ" b="1" dirty="0" smtClean="0"/>
            </a:br>
            <a:r>
              <a:rPr lang="en-US" b="1" dirty="0"/>
              <a:t> </a:t>
            </a:r>
            <a:r>
              <a:rPr lang="en-NZ" b="1" dirty="0"/>
              <a:t/>
            </a:r>
            <a:br>
              <a:rPr lang="en-NZ" b="1" dirty="0"/>
            </a:b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4437112"/>
            <a:ext cx="6912768" cy="1752600"/>
          </a:xfrm>
        </p:spPr>
        <p:txBody>
          <a:bodyPr>
            <a:normAutofit/>
          </a:bodyPr>
          <a:lstStyle/>
          <a:p>
            <a:r>
              <a:rPr lang="en-NZ" b="1" dirty="0" smtClean="0"/>
              <a:t/>
            </a:r>
            <a:br>
              <a:rPr lang="en-NZ" b="1" dirty="0" smtClean="0"/>
            </a:br>
            <a:endParaRPr lang="en-NZ" dirty="0"/>
          </a:p>
        </p:txBody>
      </p:sp>
      <p:pic>
        <p:nvPicPr>
          <p:cNvPr id="5" name="Picture 4" descr="Cuti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768078"/>
          </a:xfrm>
          <a:prstGeom prst="rect">
            <a:avLst/>
          </a:prstGeom>
        </p:spPr>
      </p:pic>
      <p:sp>
        <p:nvSpPr>
          <p:cNvPr id="17" name="Title 1"/>
          <p:cNvSpPr txBox="1">
            <a:spLocks/>
          </p:cNvSpPr>
          <p:nvPr/>
        </p:nvSpPr>
        <p:spPr bwMode="auto">
          <a:xfrm>
            <a:off x="107504" y="560362"/>
            <a:ext cx="7235825" cy="64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411F8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411F81"/>
                </a:solidFill>
                <a:latin typeface="Gill Sans MT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411F81"/>
                </a:solidFill>
                <a:latin typeface="Gill Sans MT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411F81"/>
                </a:solidFill>
                <a:latin typeface="Gill Sans MT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411F81"/>
                </a:solidFill>
                <a:latin typeface="Gill Sans MT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411F81"/>
                </a:solidFill>
                <a:latin typeface="Gill Sans MT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411F81"/>
                </a:solidFill>
                <a:latin typeface="Gill Sans MT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411F81"/>
                </a:solidFill>
                <a:latin typeface="Gill Sans MT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411F81"/>
                </a:solidFill>
                <a:latin typeface="Gill Sans MT" pitchFamily="34" charset="0"/>
              </a:defRPr>
            </a:lvl9pPr>
          </a:lstStyle>
          <a:p>
            <a:r>
              <a:rPr lang="en-NZ" kern="0" dirty="0" smtClean="0"/>
              <a:t>Why Auditory-Verbal Therapy?</a:t>
            </a:r>
            <a:endParaRPr lang="en-NZ" kern="0" dirty="0"/>
          </a:p>
        </p:txBody>
      </p:sp>
      <p:pic>
        <p:nvPicPr>
          <p:cNvPr id="19" name="Picture 2" descr="Z:\Photos\Events\Family Fun Days\Family Fun Day July YE09\Fun Day July 09 00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88" y="2636912"/>
            <a:ext cx="4068112" cy="3051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Oval Callout 19"/>
          <p:cNvSpPr/>
          <p:nvPr/>
        </p:nvSpPr>
        <p:spPr>
          <a:xfrm>
            <a:off x="3593088" y="1786074"/>
            <a:ext cx="3528392" cy="1521460"/>
          </a:xfrm>
          <a:prstGeom prst="wedgeEllipseCallout">
            <a:avLst>
              <a:gd name="adj1" fmla="val -61217"/>
              <a:gd name="adj2" fmla="val 878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21" name="TextBox 20"/>
          <p:cNvSpPr txBox="1"/>
          <p:nvPr/>
        </p:nvSpPr>
        <p:spPr>
          <a:xfrm>
            <a:off x="3738191" y="2223638"/>
            <a:ext cx="3212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Enabling your deaf child to listen and speak like you!</a:t>
            </a:r>
            <a:endParaRPr lang="en-NZ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4860032" y="4581128"/>
            <a:ext cx="417020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7E378B"/>
              </a:buClr>
              <a:buChar char="o"/>
              <a:defRPr sz="2800">
                <a:solidFill>
                  <a:srgbClr val="7E378B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E378B"/>
              </a:buClr>
              <a:buFont typeface="Arial Unicode MS" pitchFamily="34" charset="-128"/>
              <a:buChar char="◎"/>
              <a:defRPr sz="2600">
                <a:solidFill>
                  <a:srgbClr val="7E378B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E378B"/>
              </a:buClr>
              <a:buChar char="•"/>
              <a:defRPr sz="2400">
                <a:solidFill>
                  <a:srgbClr val="7E378B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E378B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E378B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E378B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E378B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E378B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E378B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NZ" altLang="en-US" sz="1600" b="1" dirty="0">
                <a:solidFill>
                  <a:schemeClr val="tx1"/>
                </a:solidFill>
                <a:latin typeface="Arial" charset="0"/>
              </a:rPr>
              <a:t>Alexandra Crosbie LSLS Cert AVT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NZ" altLang="en-US" sz="1600" b="1" dirty="0" smtClean="0">
                <a:solidFill>
                  <a:schemeClr val="tx1"/>
                </a:solidFill>
                <a:latin typeface="Arial" charset="0"/>
              </a:rPr>
              <a:t>Jill Mustard  LSLS Cert  AVT</a:t>
            </a:r>
            <a:endParaRPr lang="en-NZ" altLang="en-US" sz="1600" b="1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NZ" altLang="en-US" sz="1600" b="1" dirty="0" smtClean="0">
                <a:solidFill>
                  <a:schemeClr val="tx1"/>
                </a:solidFill>
                <a:latin typeface="Arial" charset="0"/>
              </a:rPr>
              <a:t>Joint presentation for Hui, by NCIP/SCIP 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NZ" altLang="en-US" sz="1600" b="1" dirty="0" smtClean="0">
                <a:solidFill>
                  <a:schemeClr val="tx1"/>
                </a:solidFill>
                <a:latin typeface="Arial" charset="0"/>
              </a:rPr>
              <a:t>2015</a:t>
            </a:r>
            <a:endParaRPr lang="en-NZ" altLang="en-US" sz="1600" b="1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9" y="0"/>
            <a:ext cx="2339752" cy="1754813"/>
          </a:xfrm>
          <a:prstGeom prst="rect">
            <a:avLst/>
          </a:prstGeom>
        </p:spPr>
      </p:pic>
      <p:pic>
        <p:nvPicPr>
          <p:cNvPr id="1026" name="Picture 2" descr="C:\Users\alexandrac\AppData\Local\Microsoft\Windows\Temporary Internet Files\Content.Outlook\YK8BRLTP\Southern Cochlear Logo_2014_Low Res (2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4020"/>
            <a:ext cx="1442757" cy="981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0412"/>
            <a:ext cx="7235825" cy="576263"/>
          </a:xfrm>
        </p:spPr>
        <p:txBody>
          <a:bodyPr/>
          <a:lstStyle/>
          <a:p>
            <a:r>
              <a:rPr lang="en-NZ" dirty="0"/>
              <a:t>AV Techniques ….. </a:t>
            </a:r>
            <a:r>
              <a:rPr lang="en-NZ" sz="3200" dirty="0"/>
              <a:t>How they are different?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9552" y="1052736"/>
            <a:ext cx="8229600" cy="5111750"/>
          </a:xfrm>
        </p:spPr>
        <p:txBody>
          <a:bodyPr>
            <a:noAutofit/>
          </a:bodyPr>
          <a:lstStyle/>
          <a:p>
            <a:pPr marL="360363" indent="-360363">
              <a:buNone/>
            </a:pPr>
            <a:r>
              <a:rPr lang="en-US" sz="2000" dirty="0"/>
              <a:t> </a:t>
            </a:r>
            <a:endParaRPr lang="en-NZ" sz="2000" dirty="0" smtClean="0"/>
          </a:p>
          <a:p>
            <a:pPr marL="514350" indent="-514350">
              <a:buNone/>
            </a:pPr>
            <a:endParaRPr lang="en-NZ" sz="11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7586" y="1052736"/>
            <a:ext cx="8642350" cy="3384376"/>
          </a:xfrm>
          <a:prstGeom prst="rect">
            <a:avLst/>
          </a:prstGeom>
        </p:spPr>
        <p:txBody>
          <a:bodyPr/>
          <a:lstStyle>
            <a:lvl1pPr marL="447675" indent="-4476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800">
                <a:solidFill>
                  <a:srgbClr val="411F81"/>
                </a:solidFill>
                <a:latin typeface="+mn-lt"/>
                <a:ea typeface="+mn-ea"/>
                <a:cs typeface="+mn-cs"/>
              </a:defRPr>
            </a:lvl1pPr>
            <a:lvl2pPr marL="889000" indent="-4397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65000"/>
              <a:buFont typeface="Wingdings" pitchFamily="2" charset="2"/>
              <a:buChar char="¡"/>
              <a:defRPr sz="2600">
                <a:solidFill>
                  <a:srgbClr val="411F81"/>
                </a:solidFill>
                <a:latin typeface="+mn-lt"/>
              </a:defRPr>
            </a:lvl2pPr>
            <a:lvl3pPr marL="1293813" indent="-4032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400">
                <a:solidFill>
                  <a:srgbClr val="411F81"/>
                </a:solidFill>
                <a:latin typeface="+mn-lt"/>
              </a:defRPr>
            </a:lvl3pPr>
            <a:lvl4pPr marL="1681163" indent="-385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5000"/>
              <a:buFont typeface="Wingdings" pitchFamily="2" charset="2"/>
              <a:buChar char="¡"/>
              <a:defRPr sz="2200">
                <a:solidFill>
                  <a:srgbClr val="411F81"/>
                </a:solidFill>
                <a:latin typeface="+mn-lt"/>
              </a:defRPr>
            </a:lvl4pPr>
            <a:lvl5pPr marL="2070100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5pPr>
            <a:lvl6pPr marL="25273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6pPr>
            <a:lvl7pPr marL="29845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7pPr>
            <a:lvl8pPr marL="34417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8pPr>
            <a:lvl9pPr marL="38989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9pPr>
          </a:lstStyle>
          <a:p>
            <a:pPr marL="533400" indent="-533400" eaLnBrk="1" hangingPunct="1">
              <a:buFontTx/>
              <a:buChar char="•"/>
            </a:pPr>
            <a:r>
              <a:rPr lang="en-US" altLang="en-US" kern="0" dirty="0"/>
              <a:t>Acoustic Highlighting</a:t>
            </a:r>
            <a:r>
              <a:rPr lang="en-US" altLang="en-US" kern="0" dirty="0" smtClean="0"/>
              <a:t>.</a:t>
            </a:r>
            <a:endParaRPr lang="en-NZ" altLang="en-US" kern="0" dirty="0" smtClean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NZ" altLang="en-US" kern="0" dirty="0" smtClean="0"/>
              <a:t> Auditory Sandwich.</a:t>
            </a:r>
          </a:p>
          <a:p>
            <a:pPr marL="533400" indent="-533400" eaLnBrk="1" hangingPunct="1">
              <a:buFontTx/>
              <a:buChar char="•"/>
            </a:pPr>
            <a:r>
              <a:rPr lang="en-NZ" altLang="en-US" kern="0" dirty="0" smtClean="0"/>
              <a:t>Extend vocabulary</a:t>
            </a:r>
            <a:r>
              <a:rPr lang="en-NZ" altLang="en-US" kern="0" dirty="0"/>
              <a:t>.</a:t>
            </a:r>
          </a:p>
          <a:p>
            <a:pPr marL="533400" indent="-533400" eaLnBrk="1" hangingPunct="1">
              <a:buFontTx/>
              <a:buChar char="•"/>
            </a:pPr>
            <a:r>
              <a:rPr lang="en-US" altLang="en-US" kern="0" dirty="0"/>
              <a:t>Expanding on child’s utterances</a:t>
            </a:r>
            <a:r>
              <a:rPr lang="en-US" altLang="en-US" kern="0" dirty="0" smtClean="0"/>
              <a:t>.</a:t>
            </a:r>
            <a:endParaRPr lang="en-NZ" altLang="en-US" kern="0" dirty="0" smtClean="0"/>
          </a:p>
          <a:p>
            <a:pPr marL="533400" indent="-533400" eaLnBrk="1" hangingPunct="1">
              <a:lnSpc>
                <a:spcPct val="80000"/>
              </a:lnSpc>
              <a:buFontTx/>
              <a:buChar char="•"/>
            </a:pPr>
            <a:r>
              <a:rPr lang="en-NZ" altLang="en-US" kern="0" dirty="0" smtClean="0"/>
              <a:t>Auditory feedback system.</a:t>
            </a:r>
          </a:p>
          <a:p>
            <a:pPr marL="533400" indent="-533400" eaLnBrk="1" hangingPunct="1">
              <a:lnSpc>
                <a:spcPct val="80000"/>
              </a:lnSpc>
              <a:buFontTx/>
              <a:buChar char="•"/>
            </a:pPr>
            <a:r>
              <a:rPr lang="en-NZ" altLang="en-US" kern="0" dirty="0" smtClean="0"/>
              <a:t>Learning </a:t>
            </a:r>
            <a:r>
              <a:rPr lang="en-NZ" altLang="en-US" kern="0" smtClean="0"/>
              <a:t>to listen, enabling </a:t>
            </a:r>
            <a:r>
              <a:rPr lang="en-NZ" altLang="en-US" kern="0" dirty="0" smtClean="0"/>
              <a:t>listening for learning.</a:t>
            </a:r>
          </a:p>
        </p:txBody>
      </p:sp>
      <p:pic>
        <p:nvPicPr>
          <p:cNvPr id="6" name="Picture 2" descr="Z:\Photos\Clients\Feya Lee Du\Feya Dec 2011 02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8986" y="0"/>
            <a:ext cx="1045014" cy="783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lexandrac\AppData\Local\Microsoft\Windows\Temporary Internet Files\Content.Outlook\YK8BRLTP\Southern Cochlear Logo_2014_Low Res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4020"/>
            <a:ext cx="1442757" cy="981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88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7235825" cy="576263"/>
          </a:xfrm>
        </p:spPr>
        <p:txBody>
          <a:bodyPr/>
          <a:lstStyle/>
          <a:p>
            <a:r>
              <a:rPr lang="en-NZ" altLang="en-US" dirty="0"/>
              <a:t>Elements of AVT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9552" y="1052736"/>
            <a:ext cx="8229600" cy="5111750"/>
          </a:xfrm>
        </p:spPr>
        <p:txBody>
          <a:bodyPr>
            <a:noAutofit/>
          </a:bodyPr>
          <a:lstStyle/>
          <a:p>
            <a:pPr marL="360363" indent="-360363">
              <a:buNone/>
            </a:pPr>
            <a:r>
              <a:rPr lang="en-US" sz="2000" dirty="0"/>
              <a:t> </a:t>
            </a:r>
            <a:endParaRPr lang="en-NZ" sz="2000" dirty="0" smtClean="0"/>
          </a:p>
          <a:p>
            <a:pPr marL="514350" indent="-514350">
              <a:buNone/>
            </a:pPr>
            <a:endParaRPr lang="en-NZ" sz="11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0825" y="980728"/>
            <a:ext cx="864235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47675" indent="-4476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800">
                <a:solidFill>
                  <a:srgbClr val="411F81"/>
                </a:solidFill>
                <a:latin typeface="+mn-lt"/>
                <a:ea typeface="+mn-ea"/>
                <a:cs typeface="+mn-cs"/>
              </a:defRPr>
            </a:lvl1pPr>
            <a:lvl2pPr marL="889000" indent="-4397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65000"/>
              <a:buFont typeface="Wingdings" pitchFamily="2" charset="2"/>
              <a:buChar char="¡"/>
              <a:defRPr sz="2600">
                <a:solidFill>
                  <a:srgbClr val="411F81"/>
                </a:solidFill>
                <a:latin typeface="+mn-lt"/>
              </a:defRPr>
            </a:lvl2pPr>
            <a:lvl3pPr marL="1293813" indent="-4032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400">
                <a:solidFill>
                  <a:srgbClr val="411F81"/>
                </a:solidFill>
                <a:latin typeface="+mn-lt"/>
              </a:defRPr>
            </a:lvl3pPr>
            <a:lvl4pPr marL="1681163" indent="-385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5000"/>
              <a:buFont typeface="Wingdings" pitchFamily="2" charset="2"/>
              <a:buChar char="¡"/>
              <a:defRPr sz="2200">
                <a:solidFill>
                  <a:srgbClr val="411F81"/>
                </a:solidFill>
                <a:latin typeface="+mn-lt"/>
              </a:defRPr>
            </a:lvl4pPr>
            <a:lvl5pPr marL="2070100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5pPr>
            <a:lvl6pPr marL="25273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6pPr>
            <a:lvl7pPr marL="29845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7pPr>
            <a:lvl8pPr marL="34417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8pPr>
            <a:lvl9pPr marL="38989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NZ" altLang="en-US" b="1" i="1" kern="0" dirty="0" smtClean="0"/>
              <a:t>It’s child’s play .…plus…</a:t>
            </a:r>
          </a:p>
          <a:p>
            <a:pPr marL="533400" indent="-533400" eaLnBrk="1" hangingPunct="1">
              <a:lnSpc>
                <a:spcPct val="80000"/>
              </a:lnSpc>
              <a:buFontTx/>
              <a:buChar char="•"/>
            </a:pPr>
            <a:r>
              <a:rPr lang="en-NZ" altLang="en-US" kern="0" dirty="0"/>
              <a:t>Regular </a:t>
            </a:r>
            <a:r>
              <a:rPr lang="en-NZ" altLang="en-US" kern="0" dirty="0" smtClean="0"/>
              <a:t>sessions.</a:t>
            </a:r>
          </a:p>
          <a:p>
            <a:pPr marL="533400" indent="-533400" eaLnBrk="1" hangingPunct="1">
              <a:lnSpc>
                <a:spcPct val="80000"/>
              </a:lnSpc>
              <a:buFontTx/>
              <a:buChar char="•"/>
            </a:pPr>
            <a:r>
              <a:rPr lang="en-NZ" altLang="en-US" kern="0" dirty="0" smtClean="0"/>
              <a:t>Parents </a:t>
            </a:r>
            <a:r>
              <a:rPr lang="en-NZ" altLang="en-US" kern="0" dirty="0"/>
              <a:t>as </a:t>
            </a:r>
            <a:r>
              <a:rPr lang="en-NZ" altLang="en-US" kern="0" dirty="0" smtClean="0"/>
              <a:t>partners.</a:t>
            </a:r>
          </a:p>
          <a:p>
            <a:pPr marL="533400" indent="-533400" eaLnBrk="1" hangingPunct="1">
              <a:lnSpc>
                <a:spcPct val="80000"/>
              </a:lnSpc>
              <a:buFontTx/>
              <a:buChar char="•"/>
            </a:pPr>
            <a:r>
              <a:rPr lang="en-NZ" altLang="en-US" kern="0" dirty="0" smtClean="0"/>
              <a:t>Structured around age-appropriate play.</a:t>
            </a:r>
          </a:p>
          <a:p>
            <a:pPr marL="533400" indent="-533400" eaLnBrk="1" hangingPunct="1">
              <a:lnSpc>
                <a:spcPct val="80000"/>
              </a:lnSpc>
              <a:buFontTx/>
              <a:buChar char="•"/>
            </a:pPr>
            <a:r>
              <a:rPr lang="en-NZ" altLang="en-US" kern="0" dirty="0" smtClean="0"/>
              <a:t>Individual Short Term Goals.</a:t>
            </a:r>
          </a:p>
          <a:p>
            <a:pPr marL="533400" indent="-533400" eaLnBrk="1" hangingPunct="1">
              <a:lnSpc>
                <a:spcPct val="80000"/>
              </a:lnSpc>
              <a:buFontTx/>
              <a:buChar char="•"/>
            </a:pPr>
            <a:r>
              <a:rPr lang="en-NZ" altLang="en-US" kern="0" dirty="0" smtClean="0"/>
              <a:t>Individual Lesson Plans.</a:t>
            </a:r>
          </a:p>
          <a:p>
            <a:pPr marL="533400" indent="-533400" eaLnBrk="1" hangingPunct="1">
              <a:lnSpc>
                <a:spcPct val="80000"/>
              </a:lnSpc>
              <a:buFontTx/>
              <a:buChar char="•"/>
            </a:pPr>
            <a:r>
              <a:rPr lang="en-NZ" altLang="en-US" kern="0" dirty="0" smtClean="0"/>
              <a:t>What’s in a Session. </a:t>
            </a:r>
            <a:br>
              <a:rPr lang="en-NZ" altLang="en-US" kern="0" dirty="0" smtClean="0"/>
            </a:br>
            <a:endParaRPr lang="en-GB" altLang="en-US" kern="0" dirty="0" smtClean="0"/>
          </a:p>
          <a:p>
            <a:pPr eaLnBrk="1" hangingPunct="1">
              <a:buFont typeface="Wingdings" pitchFamily="2" charset="2"/>
              <a:buNone/>
            </a:pPr>
            <a:endParaRPr lang="en-GB" altLang="en-US" kern="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049" y="0"/>
            <a:ext cx="1013184" cy="759888"/>
          </a:xfrm>
          <a:prstGeom prst="rect">
            <a:avLst/>
          </a:prstGeom>
        </p:spPr>
      </p:pic>
      <p:pic>
        <p:nvPicPr>
          <p:cNvPr id="7" name="Picture 2" descr="C:\Users\alexandrac\AppData\Local\Microsoft\Windows\Temporary Internet Files\Content.Outlook\YK8BRLTP\Southern Cochlear Logo_2014_Low Res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4020"/>
            <a:ext cx="1442757" cy="981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88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8100392" cy="576263"/>
          </a:xfrm>
        </p:spPr>
        <p:txBody>
          <a:bodyPr/>
          <a:lstStyle/>
          <a:p>
            <a:r>
              <a:rPr lang="en-NZ" sz="2800" dirty="0" smtClean="0"/>
              <a:t>Turn everyday into language learning</a:t>
            </a:r>
            <a:endParaRPr lang="en-NZ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9552" y="1052736"/>
            <a:ext cx="8229600" cy="5111750"/>
          </a:xfrm>
        </p:spPr>
        <p:txBody>
          <a:bodyPr>
            <a:noAutofit/>
          </a:bodyPr>
          <a:lstStyle/>
          <a:p>
            <a:pPr marL="360363" indent="-360363">
              <a:buNone/>
            </a:pPr>
            <a:r>
              <a:rPr lang="en-US" sz="2000" dirty="0"/>
              <a:t> </a:t>
            </a:r>
            <a:endParaRPr lang="en-NZ" sz="2000" dirty="0" smtClean="0"/>
          </a:p>
          <a:p>
            <a:pPr marL="514350" indent="-514350">
              <a:buNone/>
            </a:pPr>
            <a:endParaRPr lang="en-NZ" sz="11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217367" y="2024844"/>
            <a:ext cx="2531376" cy="792088"/>
          </a:xfrm>
          <a:prstGeom prst="rect">
            <a:avLst/>
          </a:prstGeom>
        </p:spPr>
        <p:txBody>
          <a:bodyPr/>
          <a:lstStyle>
            <a:lvl1pPr marL="447675" indent="-4476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800">
                <a:solidFill>
                  <a:srgbClr val="411F81"/>
                </a:solidFill>
                <a:latin typeface="+mn-lt"/>
                <a:ea typeface="+mn-ea"/>
                <a:cs typeface="+mn-cs"/>
              </a:defRPr>
            </a:lvl1pPr>
            <a:lvl2pPr marL="889000" indent="-4397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65000"/>
              <a:buFont typeface="Wingdings" pitchFamily="2" charset="2"/>
              <a:buChar char="¡"/>
              <a:defRPr sz="2600">
                <a:solidFill>
                  <a:srgbClr val="411F81"/>
                </a:solidFill>
                <a:latin typeface="+mn-lt"/>
              </a:defRPr>
            </a:lvl2pPr>
            <a:lvl3pPr marL="1293813" indent="-4032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400">
                <a:solidFill>
                  <a:srgbClr val="411F81"/>
                </a:solidFill>
                <a:latin typeface="+mn-lt"/>
              </a:defRPr>
            </a:lvl3pPr>
            <a:lvl4pPr marL="1681163" indent="-385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5000"/>
              <a:buFont typeface="Wingdings" pitchFamily="2" charset="2"/>
              <a:buChar char="¡"/>
              <a:defRPr sz="2200">
                <a:solidFill>
                  <a:srgbClr val="411F81"/>
                </a:solidFill>
                <a:latin typeface="+mn-lt"/>
              </a:defRPr>
            </a:lvl4pPr>
            <a:lvl5pPr marL="2070100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5pPr>
            <a:lvl6pPr marL="25273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6pPr>
            <a:lvl7pPr marL="29845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7pPr>
            <a:lvl8pPr marL="34417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8pPr>
            <a:lvl9pPr marL="38989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NZ" kern="0" dirty="0" smtClean="0"/>
              <a:t>Listening check</a:t>
            </a:r>
          </a:p>
          <a:p>
            <a:pPr marL="0" indent="0">
              <a:buNone/>
            </a:pPr>
            <a:r>
              <a:rPr lang="en-NZ" sz="1600" kern="0" dirty="0" smtClean="0"/>
              <a:t>(</a:t>
            </a:r>
            <a:r>
              <a:rPr lang="en-NZ" sz="1600" kern="0" dirty="0"/>
              <a:t>P</a:t>
            </a:r>
            <a:r>
              <a:rPr lang="en-NZ" sz="1600" kern="0" dirty="0" smtClean="0"/>
              <a:t>lay video clip of Isla)</a:t>
            </a:r>
          </a:p>
          <a:p>
            <a:pPr eaLnBrk="1" hangingPunct="1">
              <a:buFontTx/>
              <a:buChar char="•"/>
            </a:pPr>
            <a:endParaRPr lang="en-NZ" altLang="en-US" sz="1200" kern="0" dirty="0" smtClean="0"/>
          </a:p>
          <a:p>
            <a:pPr marL="0" indent="0">
              <a:buFont typeface="Wingdings" pitchFamily="2" charset="2"/>
              <a:buNone/>
            </a:pPr>
            <a:endParaRPr lang="en-NZ" kern="0" dirty="0"/>
          </a:p>
        </p:txBody>
      </p:sp>
      <p:pic>
        <p:nvPicPr>
          <p:cNvPr id="1026" name="Picture 2" descr="Z:\Photos\Clients\Angelena Tuipulotu\CIMG243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7106" y="0"/>
            <a:ext cx="1019605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lexandrac\AppData\Local\Microsoft\Windows\Temporary Internet Files\Content.Outlook\YK8BRLTP\Southern Cochlear Logo_2014_Low Res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4020"/>
            <a:ext cx="1442757" cy="981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Image result for listeni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3317" y="2924944"/>
            <a:ext cx="2990462" cy="1940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88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2943695" y="1899883"/>
            <a:ext cx="3212830" cy="576064"/>
          </a:xfrm>
          <a:prstGeom prst="rect">
            <a:avLst/>
          </a:prstGeom>
        </p:spPr>
        <p:txBody>
          <a:bodyPr/>
          <a:lstStyle>
            <a:lvl1pPr marL="447675" indent="-4476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800">
                <a:solidFill>
                  <a:srgbClr val="411F81"/>
                </a:solidFill>
                <a:latin typeface="+mn-lt"/>
                <a:ea typeface="+mn-ea"/>
                <a:cs typeface="+mn-cs"/>
              </a:defRPr>
            </a:lvl1pPr>
            <a:lvl2pPr marL="889000" indent="-4397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65000"/>
              <a:buFont typeface="Wingdings" pitchFamily="2" charset="2"/>
              <a:buChar char="¡"/>
              <a:defRPr sz="2600">
                <a:solidFill>
                  <a:srgbClr val="411F81"/>
                </a:solidFill>
                <a:latin typeface="+mn-lt"/>
              </a:defRPr>
            </a:lvl2pPr>
            <a:lvl3pPr marL="1293813" indent="-4032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400">
                <a:solidFill>
                  <a:srgbClr val="411F81"/>
                </a:solidFill>
                <a:latin typeface="+mn-lt"/>
              </a:defRPr>
            </a:lvl3pPr>
            <a:lvl4pPr marL="1681163" indent="-385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5000"/>
              <a:buFont typeface="Wingdings" pitchFamily="2" charset="2"/>
              <a:buChar char="¡"/>
              <a:defRPr sz="2200">
                <a:solidFill>
                  <a:srgbClr val="411F81"/>
                </a:solidFill>
                <a:latin typeface="+mn-lt"/>
              </a:defRPr>
            </a:lvl4pPr>
            <a:lvl5pPr marL="2070100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5pPr>
            <a:lvl6pPr marL="25273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6pPr>
            <a:lvl7pPr marL="29845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7pPr>
            <a:lvl8pPr marL="34417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8pPr>
            <a:lvl9pPr marL="38989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NZ" kern="0" dirty="0" smtClean="0"/>
              <a:t>Folding the Washing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NZ" altLang="en-US" sz="1200" kern="0" dirty="0" smtClean="0"/>
          </a:p>
          <a:p>
            <a:pPr marL="0" indent="0">
              <a:buFont typeface="Wingdings" pitchFamily="2" charset="2"/>
              <a:buNone/>
            </a:pPr>
            <a:endParaRPr lang="en-NZ" kern="0" dirty="0"/>
          </a:p>
        </p:txBody>
      </p:sp>
      <p:pic>
        <p:nvPicPr>
          <p:cNvPr id="2051" name="Picture 3" descr="Z:\Photos\Clients\Angus Thomson\IMG_045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250" y="0"/>
            <a:ext cx="1023819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lexandrac\AppData\Local\Microsoft\Windows\Temporary Internet Files\Content.Outlook\YK8BRLTP\Southern Cochlear Logo_2014_Low Res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4020"/>
            <a:ext cx="1442757" cy="981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8100392" cy="576263"/>
          </a:xfrm>
        </p:spPr>
        <p:txBody>
          <a:bodyPr/>
          <a:lstStyle/>
          <a:p>
            <a:r>
              <a:rPr lang="en-NZ" sz="2800" dirty="0" smtClean="0"/>
              <a:t>Turn everyday into language learning</a:t>
            </a:r>
            <a:endParaRPr lang="en-NZ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096" y="2852936"/>
            <a:ext cx="3412604" cy="2100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388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3358753" y="1842390"/>
            <a:ext cx="2304256" cy="648072"/>
          </a:xfrm>
          <a:prstGeom prst="rect">
            <a:avLst/>
          </a:prstGeom>
        </p:spPr>
        <p:txBody>
          <a:bodyPr/>
          <a:lstStyle>
            <a:lvl1pPr marL="447675" indent="-4476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800">
                <a:solidFill>
                  <a:srgbClr val="411F81"/>
                </a:solidFill>
                <a:latin typeface="+mn-lt"/>
                <a:ea typeface="+mn-ea"/>
                <a:cs typeface="+mn-cs"/>
              </a:defRPr>
            </a:lvl1pPr>
            <a:lvl2pPr marL="889000" indent="-4397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65000"/>
              <a:buFont typeface="Wingdings" pitchFamily="2" charset="2"/>
              <a:buChar char="¡"/>
              <a:defRPr sz="2600">
                <a:solidFill>
                  <a:srgbClr val="411F81"/>
                </a:solidFill>
                <a:latin typeface="+mn-lt"/>
              </a:defRPr>
            </a:lvl2pPr>
            <a:lvl3pPr marL="1293813" indent="-4032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400">
                <a:solidFill>
                  <a:srgbClr val="411F81"/>
                </a:solidFill>
                <a:latin typeface="+mn-lt"/>
              </a:defRPr>
            </a:lvl3pPr>
            <a:lvl4pPr marL="1681163" indent="-385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5000"/>
              <a:buFont typeface="Wingdings" pitchFamily="2" charset="2"/>
              <a:buChar char="¡"/>
              <a:defRPr sz="2200">
                <a:solidFill>
                  <a:srgbClr val="411F81"/>
                </a:solidFill>
                <a:latin typeface="+mn-lt"/>
              </a:defRPr>
            </a:lvl4pPr>
            <a:lvl5pPr marL="2070100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5pPr>
            <a:lvl6pPr marL="25273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6pPr>
            <a:lvl7pPr marL="29845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7pPr>
            <a:lvl8pPr marL="34417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8pPr>
            <a:lvl9pPr marL="38989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NZ" kern="0" dirty="0" smtClean="0"/>
              <a:t>Sharing Books</a:t>
            </a:r>
          </a:p>
          <a:p>
            <a:pPr marL="0" indent="0">
              <a:buFont typeface="Wingdings" pitchFamily="2" charset="2"/>
              <a:buNone/>
            </a:pPr>
            <a:endParaRPr lang="en-NZ" altLang="en-US" sz="1400" kern="0" dirty="0" smtClean="0"/>
          </a:p>
          <a:p>
            <a:endParaRPr lang="en-NZ" sz="1200" kern="0" dirty="0" smtClean="0"/>
          </a:p>
          <a:p>
            <a:pPr eaLnBrk="1" hangingPunct="1">
              <a:buFontTx/>
              <a:buChar char="•"/>
            </a:pPr>
            <a:endParaRPr lang="en-NZ" altLang="en-US" sz="1800" kern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en-NZ" altLang="en-US" sz="1200" kern="0" dirty="0" smtClean="0"/>
          </a:p>
          <a:p>
            <a:pPr marL="0" indent="0">
              <a:buFont typeface="Wingdings" pitchFamily="2" charset="2"/>
              <a:buNone/>
            </a:pPr>
            <a:endParaRPr lang="en-NZ" kern="0" dirty="0"/>
          </a:p>
        </p:txBody>
      </p:sp>
      <p:pic>
        <p:nvPicPr>
          <p:cNvPr id="3074" name="Picture 2" descr="Z:\Photos\Clients\Anshu Thondam\IMG_52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6004" y="0"/>
            <a:ext cx="1027719" cy="770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lexandrac\AppData\Local\Microsoft\Windows\Temporary Internet Files\Content.Outlook\YK8BRLTP\Southern Cochlear Logo_2014_Low Res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4020"/>
            <a:ext cx="1442757" cy="981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8100392" cy="576263"/>
          </a:xfrm>
        </p:spPr>
        <p:txBody>
          <a:bodyPr/>
          <a:lstStyle/>
          <a:p>
            <a:r>
              <a:rPr lang="en-NZ" sz="2800" dirty="0" smtClean="0"/>
              <a:t>Turn everyday into language learning</a:t>
            </a:r>
            <a:endParaRPr lang="en-NZ" sz="2800" dirty="0"/>
          </a:p>
        </p:txBody>
      </p:sp>
      <p:sp>
        <p:nvSpPr>
          <p:cNvPr id="2" name="AutoShape 2" descr="Image result for sharing book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  <p:sp>
        <p:nvSpPr>
          <p:cNvPr id="4" name="AutoShape 4" descr="data:image/jpeg;base64,/9j/4AAQSkZJRgABAQAAAQABAAD/2wCEAAkGBxQSEhUUEhQWFhUVFRkYFhcYFhcYGBoYFxgaFhwXGBYYHCggGB0lHBQXITIhJSkrLi4uGB8zODMsNygtLisBCgoKDg0OGhAQGiwkICUsLCwsLCwsLDQsLCwsLC8sLCwsLCwsLCwsLCwsLCwsLCwsLCwsLCwsLCwsLCwsLCwsLP/AABEIAMEBBQMBIgACEQEDEQH/xAAcAAACAgMBAQAAAAAAAAAAAAAABQQGAgMHAQj/xABFEAACAQIEAwUFBgUCBAQHAAABAhEAAwQSITEFQVEGEyJhcTKBkaGxByNCUsHRFHKC4fAzYhaSwvEkNEOyFVNzg5Si0v/EABoBAAIDAQEAAAAAAAAAAAAAAAABAgMEBQb/xAAsEQACAgICAQQCAAUFAAAAAAAAAQIRAyESMQQTQVFhIjJxobHB8AUVQoGR/9oADAMBAAIRAxEAPwDuNFFFABRRRQAUUUUAFFFFABRRRQAUUUUAFFFFABRVW7Zdu8Lw4RdbPdIlbKasfNvyDzPzrk3GvtXxWJlUQ2kPJGIaPNtz7opNklGzvOKx9u2JuOqgdSKwPFLIAJu2wCJBzrqPjXzSmNdzqX13kk/WvBxLISvtN5nTSo8ifp/Z9P2b6uJRgw6ggj5Vsr5u4H2tu4a4HtQp5gHQjowgTXbex3a+zj08JC3VHjtk6+q9RTUrIyhW0WSiiipEAooooAKKKKACiiigAooooAKKKKACiiigAooooAKKKKACiiigAooooAKKKKACiiigAqr/AGh9qhw7Cm4sG65yWVO2Y/iPkBrVor5++2bi5v49bQPhsqB728Tf/qF+NJkoq2UjEO1x2vXmNy45JLMZJJ5n9uW1a7Vwk6fH9ugovNm0+PkB+9a80+nSolhJt4ggyNI/zfet2KxAugA6HqNz61CFwTHOtZgGih2em0U/cftTXgvFrlm4ty22W4hlWHPyP6iodu5nmNxWnGKRDL/Y0hrWz6h7G9olx+GW6NGHhuL+Vxv7juPWntfO32Y9qf4XEqzGLN2Ld7oPy3PcdD5E19E1KLsqnGmFFFFSIBRRRQAUUUUAFFFFABRRRQAUUUUAFFFFABRRRQAUUUUAFFFFABRRRQAUUUUAa8RcCqzEwFBJPQATXynxHHHEYjEXzvcuNHlmP6KAK+hPtK4t3GCuDm4I920fEj51812m8A8yT8dKhJluNasG6fm1/p2A/X31jiXygdTt+prHNLHyn5VDx1+bnkogfU/WmhvRLtgCOXnWV1RAjWahJfM1KTFwYX+1AiRw9TmA66fGn2L4YQpBWan9iuBtdYPcWEGxI9rzA6V0RuGJEQIrNknT0bMeL8dnCcOe7ulT7LaH6V9K/Zfx3+LwKBzN2we6udSVAyt/UpB+NcE+0Tg/cYpWQQj7eRq5fY5xc28Xl/BfUI/QMslD8TH9VXRl0zPOHcfg7vRRRVpmCiiigAooooAKKKKACiiigAooooAKKKKACiiigAorEtWJujXyoA2UVpuYgAgczsKhYnjAtx3isoLFZgkTvy12E7UBQzoqNhselxcytpMTtrXr4xQY1nnodJ6np50BRIoqI3EEG5Ajqem/wrzE44BZXxHb08z0AosdHKftr4qCe6B9gZj6nwgH43D7hXH28IA/zQfvVu7c4jvLgne5cZz5BfDv6h/jVOx5iPME/Gqk7NFcUYWzoT1NKi0knqTTFW8I9KmdneDWrrjvWOXmAYnynenySVsXByaSI3BOE3cS/d2Vk/iY+yo8z+ldU7P9h8PhwGf725+Zth/KvL3yakcINiwoVFCJ/KR7/P1ponELbeywPoazTyt9G3FgjHvbGFlgogCtzXQBJNLLuKCKTSqxxe0zTcuTHsqAYHoPxHzqtJsulSFf2q4cGzbuCfBcE+8GlH2X3T/GpbB9ogj1UT9RVm7ZobuAuNlIMBgvMQdPfH1qkfZ5iu64hhX6XgD6NKf9XyrRj/WjJmVSv6PqeiiitJzworwmoT8SSQqEMxMDXTbNuPKD7x1oAnV5NIL2LF1GLllGYICrlAWeFEGRJkgCeZFQeJ4q7ZZzLKiJCsCHnQLmZDrJJAkwNDSHRZ2xSjnPoCfpSzG40B/E5XIofLJVSs83Jykzy8x1pfcxwTuDnu3LlxQFRRlzSBLOoXYD4R61K4tg0Ud6LZZ1JYKCPG7jJ4hsYGo6chOlAUSBxAkAgMpLfdhmQd4OkMZGh8jpW23jHDAZS6MJFwFYG+50021ikZUNbtnEW8t4SRIUsDnAgkEDxEqATEzOlSbb27CItoTaliSJuAQRmHOfaAAHQ0wLCmIB6/D9qKUYPD3C7kFwkKEBYjSDMSDIMzJ11jkKKAHlFFFAgrEmvTWt2oA8Yzz1pZxTia2VlozchpP9vWji3FFsqWgbaH3VyXjXGHcmWJ8yai2TjGyz8V7ZXD4Qcuuw3+PKkGJ7QyTmffqSfnFVS/jT0nzOo+tRzeYiRHuYj5VUy9Ki34ftNcsyUuSPf+gI+MU7t9uAwXvWZfNfCNY3MGdttN65ouMOxJnz1+FYfxbr7J06cvhUdronSfZ3XC8St3lGW4CSBmB/GOkttudR1rTicUtxhdUqclpwWUNmXM0Zu6I8Q+7kHnry1rj3DeJOCMkiDtOx8j08qu3DO03dWr124n3qWTlccwuoVlnLIOzRMVJZPZkHi90c04tdL3DJkiRPqxY+m/zpDxJp28x7h/2prxDMjsWILEBjBmC4DR6idfOk10yv+dTTgPIaLZ0HpT3sjcBuZZjoelIErdwi/wB3eHnTkrTDHKpI69av3U0a1nHJhGvxNbrPCzcl7gynkoAEefU/StnAOJLkGvKt7cXzuApASdW/zlWSzpcfsY4LDA2xPL9KxGGtKZhZ6TrUrhd5cupFLuOFGEL7RBy+7WZ6ChBWyP2uvL/BX+RFsx6iuZ9icM9zFWFtiSbqGAOSkOT8FNPe2PEu7wa25JuXt53CAyT8gPfSfsRir1u4XsAZ4YA9JABI+etW49RtmXPudI+gOJcS7pbjM+Ri3gzsSH1IyIqtKnYEAaedauH9oLsJ3lp/Y8RYAZiPxKNxMHQjmKo/ZHCKznM/eYzkxzZbNsRJAnnJAG5MeZq5XsC9u3925yrqfE7XH2li2pMAGFA1JGoq+Lb2Y5QUdDe9xRHtnMEyldMzDURJDKfZgSTPTaoPDcObVhSpK5yGCgF4BafBlAaACPIADlS7i+JtoE7xZe2QUVXkgqQQWcgEiBr6mlV/tBeeTOVeXL4TsvnzpSyJBHE2W3iVhbsNPs7GTB13kQR106A0vxZuC2ww5VnzQpC6xKhlMsofSTJPxiqO/EGOaLpKz42JESeQqJiuLMsjOWP4YGoHnyqHrE/ROk4q2zMyreNt7QDi4YdSu5Vsw8MRrlgwQedZ468GUXrN0d2oMkEuSCsqygGAZ5GP0NG4H2qIyJiIYGcpBPMFTGogwOtXfhK21RjbFt2uyVVVyl7SjKqOdSMs5Z0AkdathNSKpwcTHhPEVYnD5TGUsGLeJ+pbN4lJLCDJM86kG5czhXXS4AqqozMhXRmZgIAiDrtl5neHcuKEyWPu3AHepo11Fb/5mhMjxRDdNY1EzE4uCbneOLahcy5MwnNoQIDq0FSRqBpUyBI4PbuZW7wgnMfYZ8o8gIEEc9N/SitfB8l7NcUnIwWLeVZtmCzB4/ES0n3daKBFgooooEYs1Q8XcABJ5edSnNLMTe9oZYJn39Pfr8qBo512w4qSSJ0FULF4mTrVk7TXZd45GPhpVRu2/lVLZpUTS14zW4IYn5/vUcKQ30p1gMPO40O9VyZbFCpMKSetTcPgSxIAp8mBCHXUVZuE8Ck5ssAiR16io8iagitcD4CXYaaz+tXU8AQLBEgggjqpEEUxwHDltSeZAn+1bb71WyxfBwLtHww2WdSxdgzBzBgHMSsk7sVEn1quv08q6p264bmxC53YWipYidM40gDkSCT7q5txHCG25VgQDqs7wdv2rTB6Ms1sgx8/rWjEKdCKaWMHmy/7my6cuf6H4VI4hwS5bdlAzZYmNeU/rU7rZDjaoZ9lePLIW6NfkfP18qtK4UoQyOQpMjYqR02kH/Na53a4Y4MhT8KtXAuJXLYyuMy8wf0rLkSTtG7DKVVItmFUAScxOmgZQp68p+VMrLBszaQB7gNzvv60vweMw5EkqPJj+9HGOJC5aa3Z/GMpIGgB3io2XsoF5v429fJMck8lHsj4An3mt/CeO/waNaFv73ZeY15nn7udScN2Mv58y3Qk76GfrTzh/ZK3aOZh3j75idZ/SpuUaMvCV/3Hv2Ngm5iHc5rjpbZiQRGr+GSPOug8U4gLYgHxfQVWOzuMa1bvO49lVUHTVjMA/EUtxePLbmSfh6nrU/UqKopeO5uzPF3pYnn1/uf+1J8YubeWB5TC+p5sfPnW+406DXmZ/bnWFrDliSRpyk7+bHp5VUWCzGckUDTeNY8gBoPWoF/Br7QZg3qasd7D6ROnQaCluItEbD300woryIQQDupME+exq19kuNFLsXSyrpqCJjqfLqPKkFy3J0Mx9etY4KwTrrrJMdNoqalRCUb0dbxOCR7qHDgMEuZ70XABIClWuAjM+gEBSBqc2laMZfGNDQgZQxRredc2Yr92SZIQaTPUA1F7IKl5bFxgResKVZ58BXxKi3Bz1MiNQRymp3CMdhxeu9zbIS5o9yBCurPbgq3iysJIO2UHlWuLtWY2qdDngOIsZSlsEKmi+0fCSxGokb5tJ2jkRRXvAsPZTvbdsK2R4IChsmYZgkgcgQY5TXtBEsFFFeGgRGxDailF4kszsxCGMy7NIOX2uQ50xxzERG5mOn+a0q4xbXuibrgQp+8jVdNwIPKeW1A0cs7Xfd33jY+NT1B3PxBqqXMSAa6P244e2Kti7aJZVtZlWDI/OoPM/igflNchun/PKqZLZojLQ3F1aZ8P4isZeu3kap6Xj+lNuCYdnuDSRVcui2D2dF4MoZkZogDX6VcbF/TSqtwzBkLrVgwsKNapTNFE1nqHisTAn/JqNjbzEb5V2gbmdNTyrK1w1btlrdwSD15xrQMWY/h1vFI4mXQzI3Bj/NKpnGOyrufvDyIDRz5T5V1Hh+CSysKoUDcVvxeEVl1G0/I1px7Rly3GR8/2eF3LLsHUjIVf+lWEsvUQYnzFWDCwxZpmWJnfQnTX0rouP4KHWIGYeySJGogg/wC0gkGue4PAXLLlCsqGIEHVYOx2kDkajl6J4Oydbw4PKpVnhi7kVNwlgQNKn27dZmzYjRY4cmkqPhW/+HRdlFSFtUNapDNAOtbVXSjJTTgmDzvmI8Ka+p5D9aIxcnSIzkoqz3iXDSMIFmCXV36x+X4RVc4lGnIbDzq8cU9mT+YaUj4jhBcHmNR61blVNUZsb5J2VhJkLyOp9No8qbBJA6bAdT+wqNbwr6kDQVKs3tQANYgUlIk4mX8JzjX6Uq4nYEQASas4saeIj0pZxBUBMnlToVlaXAnJpudPjt8qlcNwAGkbaVvbFKACOQNak4iGcqNiBr0IB1pibLD2XyqDbUHvCGKtLBFCj8ZVgQC2TkelM5XDlzkN69dKzctqGNxkhgkMxCkSTOwGvKBh2fts2FJtKO8uEiW8IKkgFsw1IAkwCNSah8Isiy9u1czKQHVEzibVi2zKhXL+F1IkjY5ROla4KooxTdyZaMHh27x3VEtZlQN4zmLKXHiyHLopWDvrrsKKVdm+BC33q53PjnMQPEDIBI3nSJO8TRUysu1YtWVYtSEK+LuAFzAkaz8KQcTxUMSGtQVBAYyoEasRIkSeo0qz4xZVgenry6UgxFrDlgLkNJjQEALyBOaBHUdfWkySNJtIpyygS4sT7I/NCJ7Ou8jX1rmHFewl3vLboAFbL30apaYgZ9QdhO3urouItZVy3WtC1EoIzGBB2bdgAfxH0rcTmXLccSejKRkYaPCwWJCx0BmJioTVrRZBpSV9HPsV2QwpClWuKTszKMjE+m01G4RwR7FxY8S7Ej1q73eHqVyPDBdEYSRKkiQRzBEHzFajYFmzDFcqTDTqZMwZHnWL8umdJqHcSbhwIra+CZtmilOExHQ07w12nFkWQcNwG4WBu3MwBkKBA9/Wml66EMbQK3LiQBSvinFEtbySdlUST+1N7Gk2ze+KzQYI157xUw3RlEdPmdaS8ExT3rsuoVYMLoeW55TTLDNJKjUp4Y9J1+VX4tIz+VFxkkybaEjUa1Wu0fCct3vVHgue15P/AHj4zVkAfpW5VkFXUFSII5VOcOSoqhPg7KZZs1LtWqZ4ngjJrb8S9PxD3c6jokeRrFKDi9m6M1JaNLJWDipZQtooLHoKm4TghOt3QflG/vPKnGEpdClkjHsU4PAtdaBoBu3If3qy2rQRQq6AfH19a3LaCjKogDkK1lPKtWPGoGTJlc/4EPiSA2zB1Gs9Y5Umt3gdqc8RXMpWIzaSN6reG4bcW403My5dBA0jnNVZX+RdhX4jC1eA3FaUsqrFhuaXW8RcV8rAMOU6H3UzsurDTfod6qLaInEHMacqqfFMQcxq5vgy1IuNcJjxDWDSbaHSZWcReMR1FY4FGL+ZIH1im68Ee4RkAHUnQDzqwcB4DYTE2h3mYqMxXKfFGxDbbgVKErdEJQdNlvwnDf4ayDmdgttQyTKyBBKrymTtSfD4G1fxBuqzG6ykjxMbdtIyhisxmIIIWY0zeZuKNVd7RcGfIGwko+cZobKCDzLHZVOsDqa6C0c1kns9hmt96Mw1YHMFksNQrFiZPhAGvQxpFFSeGKrPc1JZcitMEbFpGmk5tvSigiPqwubVnWm+TBj3UCFWMzyCoghufT3ct/jSfiF7K33VrMw8Z2ySsyuZvx7xA01mpXH2DqBmB18fhP8ASSR7MHWlZsPeQjviSXJDplBTX2dCROXSPPXpUJyUVbJI0XcfduPbVrWa04XwKVYrvn7wsI2I9kk+XOtGC4Pbw9vI33oVwyd4AzLGyzGwOojnNN1VLSwoAgR1PxqJexhMxXLy+ZJ/rotoVkMuZgAuZiTA1OpbVjqdToOVQMUGuWkzEkZQTrziaZMS67mfXnXuBw8qR0+lVY5uTey/C0m0IhiQkb6UxwvGB1FbcXhP9tKLvCZMxWhWaEPk4gDzqbYuK3TWqt/8PYCRyIPu2PyJ+FTrKaagT1+VKeXj2iE8nFlowQVWEH1NRLAU4i8oY6FGIB6rv5bfKk2bTYaVLwV5UuzzuQpP8oJH1NWYfJT/ABozTlylZbLI0qSi1Ewxmp9sV0EVNmSrXroD7QB9RNe17UhWYqoAgAAeVeEVnRFILNJWtNypDmod9qTRJMg8UkocvtLqB18qi8PZTbBJlmAnrPSK337sVXOI4q2lwZgQDqGEgAzzI23rNlj/AMjX47cvxGmMwIu7Eqw2I5VGw/A7maXufAQffWGG4qgYBWB060xPEhVN/JoUX7GYtZBvNRnt5zWxr+bWo13ERou50AG8+VVzkgUWYYvhrOYBKqBqDoCfKNaZcCwYUlzqyrlBO8HU0YGxcyjvHzH0A/717aDWmuFiCrQVPn0NVeP5OOeRJBmk1DiiwW7lbUb/ADnSrC4oETNNMOK68ZJnMlGjHA8Ot2y5trkzkFo2J2mOXuoqbboqZUbjUHHPC6GDI85PSP8AN6mtSPiWJIIAAcyJHOOu/WkIUYrHKzrZdvvGRxoCJ56HqMvxrTZsiwgReW5MST+Zo3JqRbwIS493XM8SsyqnnA6moeMeWHSuV5ma3xRbFGNwk/pWldzXl9iSYO21YK+x61zyRgqwxHwrYrFWzD31hiOvT6VkrAinF07Q7GQVWEitL4YVBGINvVTp0rNeModGlT6aV0IZoyW9F8cqfZ5xJgiebFV/5iBUdFkD0+taOLYkObYUgw6sdeQM1lZu/WqfIdtUQyO3oyNvSvAnjtnpdHzBH0IrJix0Ct8OtTU4c5CmVBDKYPkQT8pqvFF8kyHCT6RZMINKmrcpVh7kCpS3K70doqafuTDiBWJxXQGtK+lDXgNCQD603SBK+jYb7flrzO1eq87EH31Hxt8qNIk/oJpOSSslGDlLijaxPOo940XMRCyY2GnmaijEZh6b0uSuh8JVy9iBxO5FIb9xG0ubcj0/tTviKltqq3FVygzWfO6TZfge1RMXBIokMvkRAqKcbrqRA6Gq4vB7mJs3jaMs7gKC0DKhj6044X2XdbaLeIBUQQuvzrmT8nHX5Ovo6ST77JK8aa44tWRmY/BR+ZiNgKt/DMAEEnxORqx/QchSzhuCSyIRRmJ29OZ9Ke2xprXKz+U5ul0ElSN6CsrtpXUqwkEQRWia2C7VWPJRTKJC4Bw+6t64LkFAZQgzI2AI5GBVrRaqfD+JXS1yMqrnIUgEsQoAkyYGoOgHLzprb4q6+1DD0g/EafKvT+Jlisa5PZkzYpt6HqUVHwGLW6CyHyI5g9CKK33fRiensl3DApHj8ZZTVmAI2k05xO1UTtYZB/YUpK1QkbcVxbN7Clh5EfvSt+JGYdCPPSqlaeyQ9sITiGP3bE3ACdAFUWoYHcz8wBrP7PYDEfejEG4ptrJtnxhVjMHS49wlm0IymQMy9defk8Jvpk0xtd43aDZGOU8swgH0O1Z4O9mLCdjp6ETXPMVxO9cC/wARhyoDAF18aA/7onL115VY+CYi2gbu2QgtEowZSQORG9ZMnjSx9odlsnSoL+A6eydv2rbZxANe3QCINUUMjXjIpRjpTVTPkdan35Wk2MYk1ZFAe4bimusCpn/EhsqwABAzHf8AyarGIXK2+9QcZezPk18RA9x1J+Xzq6Md6LMeRwdo63gLgs2hiMQ4OZc2moUHkoGpNSeHX3xBFwq1q3+FTo7dC35RzjekPCjh7Kr3z5iqgqJkKPJadYTFNihKqyWTtPhZx5/lX01NXxTZv53uQ1JDDMsc9etaRiiPxEeik/SpT4bMAJMDZVAGnSTWxcCo3tH3kfvWvCpIx5nF/wARaOIsSYLETAMET7qIzHchuf7kGvLmFytmtySNTafQkf7Cdz5fSo+NvZ1F23IuJsGBGYHe2w3H6EetZ8nK9mnHxSVEyw8MVbRhqCNJHUVIRhI1JLBhqRuI2085pXj2chWW2c6/Q7rP+bV5/GFSJtXN59mdQCNAPImkm0mibgpVL3RMx+MS2IYmI8UsoPlGlY8NvpeQsjajQ0Wb6MwcoQ20smoHqRp6VMTIpzDQkawI8/1qTm5NMgoxjFxIOJw1yJR0joymfiG/SqrxrEOdHt+9TI+cGrjdxIDeTf5NVzjSKTIq6U1KGzMoOMtEHss4TTaWI+PiH0NWK44E+Qmq3wzAXLxYWgJEGZgAg6frtVrXBqozXYPWdv71wM/hTnlbj18nQhNcVfZ7grGUSfaP06frUsjpRhWziVELyJ5+YHSt7KBuasj/AKZGvyb/AOiMsmyM4IGoqJxC8xAS2CWbnGijYkn0pkGrBroFH+2QUr5OhLJ9EbDYfIoHQVqxOIArzGYqBSTFYkkwNSeVdFRpURH/AGeuS10gkaJsY/NRWjsrZINyTqcn/VRWrH+qMOX92XnE7VRO1QEHX5VecWdKo/bPDFEDEjxTpz661oMpzMWnbEKlh2W5cJQFdDDCDrIgRMmRpNY8UxT8PFtsPfUm6twXb6qzrcfNB8dxYJXLEDnmJGtacRwm7iO9a0oZbS5rhLooC9SXYDkajY3HW7GEtpaxg7607BkQ/dul3xyGIh8pAGvNmjTWmSQofA3BbW+ty3luu0ZLihgwJnNbWMnONIinvCsQ4tvcuslxnZQuUd5iEyklm7tcsqy6eJj6Cq/xfj9zE92b1xW7pO7SAi+EGfwgSZOpqy4+1iksrbwi3TZGHQ4kIFIF1QWuC6VE5hIME6aRSavQWT8JxlWDZXh1WRbdXRniSchMgmBIWZO2tM042uqs6SrBD4x7REj19dq5rf42LiqHY5kPgfNJAOpUzuJ1GumvWpXD8Wr3vFet3FYeNnQudpnIzKzEERKtOmk1mn4mOXtQ7OmLiwd6j4q2rDSqrfxbW7gt2XD22numWbhLQItk6RBMEESJq+cC7KtlW5ibknQm2g0/lZpM6+lYpeLJSolZS8dw67clbKNcYagKCT7+Q99M+C9jrodruJy21IXKujvPPQaA8tzVv472nwuCXLdupb6W0hnPoi7epqkYjthjMWSvD8NcVT/6mUu5H8/sJ7q1w8dJfkK/gt6nD4YZrkL0NyM5/ltj+1J+KfaEiki2pjq2nyFVRuzl1TnxuJs2Cd+9vK1w/wBKkmsDi+EWfavXsS3S3byL/wA12PpUlBLSqvrf9Cak0arvbbGXbpAuuEnRUULp5ka/OrBguI4s+w1ySObmZ9Jml2M7UdxdNjDcPtrdHK4xvvtPsWYEweprXjOJ8WvqmT7hXORUtm3ZZmiYysQ/wqzj8L/11/SyTyaounCeIcQsn/xhtvhzubji3cQDXMjMBMbwfiKZcX+0PCYdV7prdzNJVi5VWhipIIUyMwPwri+K4HjrF8O+bvxDAm9ad4MiYLkkbjbrXvFeHpeFmcS38QwyvbxCG0iHpbeMuWTtpUuDa7Iep9HSL/2rNurYQf1XG/QVLt/aFe54jhZH/wBe6D/7TXNP+HYwl1yyDKbYDhhlGdssPE6yD4hI5zFQOK9n7FlIOJAvK+V0IB018S5CTuNjHXSj038h6v0drX7QbR9q9gT1/wDEEfCUM1IsducGd3wu0nLiFOg56oK4ViODnu7t4Stu0baAXQEuNmESF6SJ99MuzfFcItu5au2stx7bot625zEOpDd4GcJlA191L038h6rOzf8AF/Dm3v4cf/ft/wD9CsL3EuGNIbEWBPI30H/XXI+z3BbCm5evX7TJaTNaKuRN8FWQMhXMw3kLNa+McHQA4m3cz2Lt1wsgqVb2shn2oBiR0o9P2/sNTZ2Xh2M4avsYuz/+Sp/6qxxtnCXXFy3iUu934jZN8MpA5hVO/kZFcuwWGw9zC/cqGuqPv8P3jFnXT71BkMDaQpkb0rs8Lsp3V3C3WXENclLLiIXUCLpUK5LAjeDsdd4egv8AEWR8iUTs+J7QoAI57CNfhvWdrHM2pWOlcv4Txu/nufdi46n7xQpDIQYMBIK66dKsWK7UO1sMoXIY8YIYr/tYKTlM8zUXhaLo+RFlwuY6Ki3uInqK5/c7TLMFpbzksfRefuFQrvbMW7hFxW000ZMwP8p091RWNsbyxidAxOJAUu50Gw8zUOxcYgsq6nmdPhNJf+LeH5M4uXiZiGVdTAnL4htPzFNuzvaCxilYWWkofEGABAP4ok6ae6sPkvyIfrDXz3/JFkJ45e5ZuyeDOa8zOzBu7yiAoEZp2mTJ+Qoph2eU+Ik7hCPQ5oNFaPGy5JY05ae/b7MuZLm6LgaVcQr2iuiYxQ3P0/UVoNeUUAZ8l9TTax/p3PW5RRQAkor2igCfhtk9TTLCez7zRRUfcb6EV/22/mp/hv8AR91FFKf6scSttufWvRRRUxPsZ8O/8x/zfSvLX/mv6zXlFAEXH+0P5RWzHeynpRRQBqtf6bfzL9DWNz2z/MfrRRQI2cR/1D6CtC0UUAeit/8A6f8AWfoK8ooA2cO/1F/zlWOM2X0P/uaiigZK4f8A6r+h+oqHZ/F6UUUAeWfbHofpWhaKKBGR2HvqRgNz6fqKKKALBZ2H8q/SiiimB//Z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53975" y="-1462088"/>
            <a:ext cx="4114800" cy="305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  <p:sp>
        <p:nvSpPr>
          <p:cNvPr id="3" name="AutoShape 2" descr="Image result for sharing books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  <p:sp>
        <p:nvSpPr>
          <p:cNvPr id="5" name="AutoShape 4" descr="Image result for sharing books"/>
          <p:cNvSpPr>
            <a:spLocks noChangeAspect="1" noChangeArrowheads="1"/>
          </p:cNvSpPr>
          <p:nvPr/>
        </p:nvSpPr>
        <p:spPr bwMode="auto">
          <a:xfrm>
            <a:off x="3048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  <p:sp>
        <p:nvSpPr>
          <p:cNvPr id="9" name="AutoShape 6" descr="Image result for sharing books"/>
          <p:cNvSpPr>
            <a:spLocks noChangeAspect="1" noChangeArrowheads="1"/>
          </p:cNvSpPr>
          <p:nvPr/>
        </p:nvSpPr>
        <p:spPr bwMode="auto">
          <a:xfrm>
            <a:off x="457200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  <p:sp>
        <p:nvSpPr>
          <p:cNvPr id="10" name="AutoShape 8" descr="Image result for sharing books"/>
          <p:cNvSpPr>
            <a:spLocks noChangeAspect="1" noChangeArrowheads="1"/>
          </p:cNvSpPr>
          <p:nvPr/>
        </p:nvSpPr>
        <p:spPr bwMode="auto">
          <a:xfrm>
            <a:off x="609600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  <p:sp>
        <p:nvSpPr>
          <p:cNvPr id="11" name="AutoShape 10" descr="data:image/jpeg;base64,/9j/4AAQSkZJRgABAQAAAQABAAD/2wCEAAkGBxQSEhUUEhQWFhUVFRkYFhcYFhcYGBoYFxgaFhwXGBYYHCggGB0lHBQXITIhJSkrLi4uGB8zODMsNygtLisBCgoKDg0OGhAQGiwkICUsLCwsLCwsLDQsLCwsLC8sLCwsLCwsLCwsLCwsLCwsLCwsLCwsLCwsLCwsLCwsLCwsLP/AABEIAMEBBQMBIgACEQEDEQH/xAAcAAACAgMBAQAAAAAAAAAAAAAABQQGAgMHAQj/xABFEAACAQIEAwUFBgUCBAQHAAABAhEAAwQSITEFQVEGEyJhcTKBkaGxByNCUsHRFHKC4fAzYhaSwvEkNEOyFVNzg5Si0v/EABoBAAIDAQEAAAAAAAAAAAAAAAABAgMEBQb/xAAsEQACAgICAQQCAAUFAAAAAAAAAQIRAyESMQQTQVFhIjJxobHB8AUVQoGR/9oADAMBAAIRAxEAPwDuNFFFABRRRQAUUUUAFFFFABRRRQAUUUUAFFFFABRVW7Zdu8Lw4RdbPdIlbKasfNvyDzPzrk3GvtXxWJlUQ2kPJGIaPNtz7opNklGzvOKx9u2JuOqgdSKwPFLIAJu2wCJBzrqPjXzSmNdzqX13kk/WvBxLISvtN5nTSo8ifp/Z9P2b6uJRgw6ggj5Vsr5u4H2tu4a4HtQp5gHQjowgTXbex3a+zj08JC3VHjtk6+q9RTUrIyhW0WSiiipEAooooAKKKKACiiigAooooAKKKKACiiigAooooAKKKKACiiigAooooAKKKKACiiigAqr/AGh9qhw7Cm4sG65yWVO2Y/iPkBrVor5++2bi5v49bQPhsqB728Tf/qF+NJkoq2UjEO1x2vXmNy45JLMZJJ5n9uW1a7Vwk6fH9ugovNm0+PkB+9a80+nSolhJt4ggyNI/zfet2KxAugA6HqNz61CFwTHOtZgGih2em0U/cftTXgvFrlm4ty22W4hlWHPyP6iodu5nmNxWnGKRDL/Y0hrWz6h7G9olx+GW6NGHhuL+Vxv7juPWntfO32Y9qf4XEqzGLN2Ld7oPy3PcdD5E19E1KLsqnGmFFFFSIBRRRQAUUUUAFFFFABRRRQAUUUUAFFFFABRRRQAUUUUAFFFFABRRRQAUUUUAa8RcCqzEwFBJPQATXynxHHHEYjEXzvcuNHlmP6KAK+hPtK4t3GCuDm4I920fEj51812m8A8yT8dKhJluNasG6fm1/p2A/X31jiXygdTt+prHNLHyn5VDx1+bnkogfU/WmhvRLtgCOXnWV1RAjWahJfM1KTFwYX+1AiRw9TmA66fGn2L4YQpBWan9iuBtdYPcWEGxI9rzA6V0RuGJEQIrNknT0bMeL8dnCcOe7ulT7LaH6V9K/Zfx3+LwKBzN2we6udSVAyt/UpB+NcE+0Tg/cYpWQQj7eRq5fY5xc28Xl/BfUI/QMslD8TH9VXRl0zPOHcfg7vRRRVpmCiiigAooooAKKKKACiiigAooooAKKKKACiiigAorEtWJujXyoA2UVpuYgAgczsKhYnjAtx3isoLFZgkTvy12E7UBQzoqNhselxcytpMTtrXr4xQY1nnodJ6np50BRIoqI3EEG5Ajqem/wrzE44BZXxHb08z0AosdHKftr4qCe6B9gZj6nwgH43D7hXH28IA/zQfvVu7c4jvLgne5cZz5BfDv6h/jVOx5iPME/Gqk7NFcUYWzoT1NKi0knqTTFW8I9KmdneDWrrjvWOXmAYnynenySVsXByaSI3BOE3cS/d2Vk/iY+yo8z+ldU7P9h8PhwGf725+Zth/KvL3yakcINiwoVFCJ/KR7/P1ponELbeywPoazTyt9G3FgjHvbGFlgogCtzXQBJNLLuKCKTSqxxe0zTcuTHsqAYHoPxHzqtJsulSFf2q4cGzbuCfBcE+8GlH2X3T/GpbB9ogj1UT9RVm7ZobuAuNlIMBgvMQdPfH1qkfZ5iu64hhX6XgD6NKf9XyrRj/WjJmVSv6PqeiiitJzworwmoT8SSQqEMxMDXTbNuPKD7x1oAnV5NIL2LF1GLllGYICrlAWeFEGRJkgCeZFQeJ4q7ZZzLKiJCsCHnQLmZDrJJAkwNDSHRZ2xSjnPoCfpSzG40B/E5XIofLJVSs83Jykzy8x1pfcxwTuDnu3LlxQFRRlzSBLOoXYD4R61K4tg0Ud6LZZ1JYKCPG7jJ4hsYGo6chOlAUSBxAkAgMpLfdhmQd4OkMZGh8jpW23jHDAZS6MJFwFYG+50021ikZUNbtnEW8t4SRIUsDnAgkEDxEqATEzOlSbb27CItoTaliSJuAQRmHOfaAAHQ0wLCmIB6/D9qKUYPD3C7kFwkKEBYjSDMSDIMzJ11jkKKAHlFFFAgrEmvTWt2oA8Yzz1pZxTia2VlozchpP9vWji3FFsqWgbaH3VyXjXGHcmWJ8yai2TjGyz8V7ZXD4Qcuuw3+PKkGJ7QyTmffqSfnFVS/jT0nzOo+tRzeYiRHuYj5VUy9Ki34ftNcsyUuSPf+gI+MU7t9uAwXvWZfNfCNY3MGdttN65ouMOxJnz1+FYfxbr7J06cvhUdronSfZ3XC8St3lGW4CSBmB/GOkttudR1rTicUtxhdUqclpwWUNmXM0Zu6I8Q+7kHnry1rj3DeJOCMkiDtOx8j08qu3DO03dWr124n3qWTlccwuoVlnLIOzRMVJZPZkHi90c04tdL3DJkiRPqxY+m/zpDxJp28x7h/2prxDMjsWILEBjBmC4DR6idfOk10yv+dTTgPIaLZ0HpT3sjcBuZZjoelIErdwi/wB3eHnTkrTDHKpI69av3U0a1nHJhGvxNbrPCzcl7gynkoAEefU/StnAOJLkGvKt7cXzuApASdW/zlWSzpcfsY4LDA2xPL9KxGGtKZhZ6TrUrhd5cupFLuOFGEL7RBy+7WZ6ChBWyP2uvL/BX+RFsx6iuZ9icM9zFWFtiSbqGAOSkOT8FNPe2PEu7wa25JuXt53CAyT8gPfSfsRir1u4XsAZ4YA9JABI+etW49RtmXPudI+gOJcS7pbjM+Ri3gzsSH1IyIqtKnYEAaedauH9oLsJ3lp/Y8RYAZiPxKNxMHQjmKo/ZHCKznM/eYzkxzZbNsRJAnnJAG5MeZq5XsC9u3925yrqfE7XH2li2pMAGFA1JGoq+Lb2Y5QUdDe9xRHtnMEyldMzDURJDKfZgSTPTaoPDcObVhSpK5yGCgF4BafBlAaACPIADlS7i+JtoE7xZe2QUVXkgqQQWcgEiBr6mlV/tBeeTOVeXL4TsvnzpSyJBHE2W3iVhbsNPs7GTB13kQR106A0vxZuC2ww5VnzQpC6xKhlMsofSTJPxiqO/EGOaLpKz42JESeQqJiuLMsjOWP4YGoHnyqHrE/ROk4q2zMyreNt7QDi4YdSu5Vsw8MRrlgwQedZ468GUXrN0d2oMkEuSCsqygGAZ5GP0NG4H2qIyJiIYGcpBPMFTGogwOtXfhK21RjbFt2uyVVVyl7SjKqOdSMs5Z0AkdathNSKpwcTHhPEVYnD5TGUsGLeJ+pbN4lJLCDJM86kG5czhXXS4AqqozMhXRmZgIAiDrtl5neHcuKEyWPu3AHepo11Fb/5mhMjxRDdNY1EzE4uCbneOLahcy5MwnNoQIDq0FSRqBpUyBI4PbuZW7wgnMfYZ8o8gIEEc9N/SitfB8l7NcUnIwWLeVZtmCzB4/ES0n3daKBFgooooEYs1Q8XcABJ5edSnNLMTe9oZYJn39Pfr8qBo512w4qSSJ0FULF4mTrVk7TXZd45GPhpVRu2/lVLZpUTS14zW4IYn5/vUcKQ30p1gMPO40O9VyZbFCpMKSetTcPgSxIAp8mBCHXUVZuE8Ck5ssAiR16io8iagitcD4CXYaaz+tXU8AQLBEgggjqpEEUxwHDltSeZAn+1bb71WyxfBwLtHww2WdSxdgzBzBgHMSsk7sVEn1quv08q6p264bmxC53YWipYidM40gDkSCT7q5txHCG25VgQDqs7wdv2rTB6Ms1sgx8/rWjEKdCKaWMHmy/7my6cuf6H4VI4hwS5bdlAzZYmNeU/rU7rZDjaoZ9lePLIW6NfkfP18qtK4UoQyOQpMjYqR02kH/Na53a4Y4MhT8KtXAuJXLYyuMy8wf0rLkSTtG7DKVVItmFUAScxOmgZQp68p+VMrLBszaQB7gNzvv60vweMw5EkqPJj+9HGOJC5aa3Z/GMpIGgB3io2XsoF5v429fJMck8lHsj4An3mt/CeO/waNaFv73ZeY15nn7udScN2Mv58y3Qk76GfrTzh/ZK3aOZh3j75idZ/SpuUaMvCV/3Hv2Ngm5iHc5rjpbZiQRGr+GSPOug8U4gLYgHxfQVWOzuMa1bvO49lVUHTVjMA/EUtxePLbmSfh6nrU/UqKopeO5uzPF3pYnn1/uf+1J8YubeWB5TC+p5sfPnW+406DXmZ/bnWFrDliSRpyk7+bHp5VUWCzGckUDTeNY8gBoPWoF/Br7QZg3qasd7D6ROnQaCluItEbD300woryIQQDupME+exq19kuNFLsXSyrpqCJjqfLqPKkFy3J0Mx9etY4KwTrrrJMdNoqalRCUb0dbxOCR7qHDgMEuZ70XABIClWuAjM+gEBSBqc2laMZfGNDQgZQxRredc2Yr92SZIQaTPUA1F7IKl5bFxgResKVZ58BXxKi3Bz1MiNQRymp3CMdhxeu9zbIS5o9yBCurPbgq3iysJIO2UHlWuLtWY2qdDngOIsZSlsEKmi+0fCSxGokb5tJ2jkRRXvAsPZTvbdsK2R4IChsmYZgkgcgQY5TXtBEsFFFeGgRGxDailF4kszsxCGMy7NIOX2uQ50xxzERG5mOn+a0q4xbXuibrgQp+8jVdNwIPKeW1A0cs7Xfd33jY+NT1B3PxBqqXMSAa6P244e2Kti7aJZVtZlWDI/OoPM/igflNchun/PKqZLZojLQ3F1aZ8P4isZeu3kap6Xj+lNuCYdnuDSRVcui2D2dF4MoZkZogDX6VcbF/TSqtwzBkLrVgwsKNapTNFE1nqHisTAn/JqNjbzEb5V2gbmdNTyrK1w1btlrdwSD15xrQMWY/h1vFI4mXQzI3Bj/NKpnGOyrufvDyIDRz5T5V1Hh+CSysKoUDcVvxeEVl1G0/I1px7Rly3GR8/2eF3LLsHUjIVf+lWEsvUQYnzFWDCwxZpmWJnfQnTX0rouP4KHWIGYeySJGogg/wC0gkGue4PAXLLlCsqGIEHVYOx2kDkajl6J4Oydbw4PKpVnhi7kVNwlgQNKn27dZmzYjRY4cmkqPhW/+HRdlFSFtUNapDNAOtbVXSjJTTgmDzvmI8Ka+p5D9aIxcnSIzkoqz3iXDSMIFmCXV36x+X4RVc4lGnIbDzq8cU9mT+YaUj4jhBcHmNR61blVNUZsb5J2VhJkLyOp9No8qbBJA6bAdT+wqNbwr6kDQVKs3tQANYgUlIk4mX8JzjX6Uq4nYEQASas4saeIj0pZxBUBMnlToVlaXAnJpudPjt8qlcNwAGkbaVvbFKACOQNak4iGcqNiBr0IB1pibLD2XyqDbUHvCGKtLBFCj8ZVgQC2TkelM5XDlzkN69dKzctqGNxkhgkMxCkSTOwGvKBh2fts2FJtKO8uEiW8IKkgFsw1IAkwCNSah8Isiy9u1czKQHVEzibVi2zKhXL+F1IkjY5ROla4KooxTdyZaMHh27x3VEtZlQN4zmLKXHiyHLopWDvrrsKKVdm+BC33q53PjnMQPEDIBI3nSJO8TRUysu1YtWVYtSEK+LuAFzAkaz8KQcTxUMSGtQVBAYyoEasRIkSeo0qz4xZVgenry6UgxFrDlgLkNJjQEALyBOaBHUdfWkySNJtIpyygS4sT7I/NCJ7Ou8jX1rmHFewl3vLboAFbL30apaYgZ9QdhO3urouItZVy3WtC1EoIzGBB2bdgAfxH0rcTmXLccSejKRkYaPCwWJCx0BmJioTVrRZBpSV9HPsV2QwpClWuKTszKMjE+m01G4RwR7FxY8S7Ej1q73eHqVyPDBdEYSRKkiQRzBEHzFajYFmzDFcqTDTqZMwZHnWL8umdJqHcSbhwIra+CZtmilOExHQ07w12nFkWQcNwG4WBu3MwBkKBA9/Wml66EMbQK3LiQBSvinFEtbySdlUST+1N7Gk2ze+KzQYI157xUw3RlEdPmdaS8ExT3rsuoVYMLoeW55TTLDNJKjUp4Y9J1+VX4tIz+VFxkkybaEjUa1Wu0fCct3vVHgue15P/AHj4zVkAfpW5VkFXUFSII5VOcOSoqhPg7KZZs1LtWqZ4ngjJrb8S9PxD3c6jokeRrFKDi9m6M1JaNLJWDipZQtooLHoKm4TghOt3QflG/vPKnGEpdClkjHsU4PAtdaBoBu3If3qy2rQRQq6AfH19a3LaCjKogDkK1lPKtWPGoGTJlc/4EPiSA2zB1Gs9Y5Umt3gdqc8RXMpWIzaSN6reG4bcW403My5dBA0jnNVZX+RdhX4jC1eA3FaUsqrFhuaXW8RcV8rAMOU6H3UzsurDTfod6qLaInEHMacqqfFMQcxq5vgy1IuNcJjxDWDSbaHSZWcReMR1FY4FGL+ZIH1im68Ee4RkAHUnQDzqwcB4DYTE2h3mYqMxXKfFGxDbbgVKErdEJQdNlvwnDf4ayDmdgttQyTKyBBKrymTtSfD4G1fxBuqzG6ykjxMbdtIyhisxmIIIWY0zeZuKNVd7RcGfIGwko+cZobKCDzLHZVOsDqa6C0c1kns9hmt96Mw1YHMFksNQrFiZPhAGvQxpFFSeGKrPc1JZcitMEbFpGmk5tvSigiPqwubVnWm+TBj3UCFWMzyCoghufT3ct/jSfiF7K33VrMw8Z2ySsyuZvx7xA01mpXH2DqBmB18fhP8ASSR7MHWlZsPeQjviSXJDplBTX2dCROXSPPXpUJyUVbJI0XcfduPbVrWa04XwKVYrvn7wsI2I9kk+XOtGC4Pbw9vI33oVwyd4AzLGyzGwOojnNN1VLSwoAgR1PxqJexhMxXLy+ZJ/rotoVkMuZgAuZiTA1OpbVjqdToOVQMUGuWkzEkZQTrziaZMS67mfXnXuBw8qR0+lVY5uTey/C0m0IhiQkb6UxwvGB1FbcXhP9tKLvCZMxWhWaEPk4gDzqbYuK3TWqt/8PYCRyIPu2PyJ+FTrKaagT1+VKeXj2iE8nFlowQVWEH1NRLAU4i8oY6FGIB6rv5bfKk2bTYaVLwV5UuzzuQpP8oJH1NWYfJT/ABozTlylZbLI0qSi1Ewxmp9sV0EVNmSrXroD7QB9RNe17UhWYqoAgAAeVeEVnRFILNJWtNypDmod9qTRJMg8UkocvtLqB18qi8PZTbBJlmAnrPSK337sVXOI4q2lwZgQDqGEgAzzI23rNlj/AMjX47cvxGmMwIu7Eqw2I5VGw/A7maXufAQffWGG4qgYBWB060xPEhVN/JoUX7GYtZBvNRnt5zWxr+bWo13ERou50AG8+VVzkgUWYYvhrOYBKqBqDoCfKNaZcCwYUlzqyrlBO8HU0YGxcyjvHzH0A/717aDWmuFiCrQVPn0NVeP5OOeRJBmk1DiiwW7lbUb/ADnSrC4oETNNMOK68ZJnMlGjHA8Ot2y5trkzkFo2J2mOXuoqbboqZUbjUHHPC6GDI85PSP8AN6mtSPiWJIIAAcyJHOOu/WkIUYrHKzrZdvvGRxoCJ56HqMvxrTZsiwgReW5MST+Zo3JqRbwIS493XM8SsyqnnA6moeMeWHSuV5ma3xRbFGNwk/pWldzXl9iSYO21YK+x61zyRgqwxHwrYrFWzD31hiOvT6VkrAinF07Q7GQVWEitL4YVBGINvVTp0rNeModGlT6aV0IZoyW9F8cqfZ5xJgiebFV/5iBUdFkD0+taOLYkObYUgw6sdeQM1lZu/WqfIdtUQyO3oyNvSvAnjtnpdHzBH0IrJix0Ct8OtTU4c5CmVBDKYPkQT8pqvFF8kyHCT6RZMINKmrcpVh7kCpS3K70doqafuTDiBWJxXQGtK+lDXgNCQD603SBK+jYb7flrzO1eq87EH31Hxt8qNIk/oJpOSSslGDlLijaxPOo940XMRCyY2GnmaijEZh6b0uSuh8JVy9iBxO5FIb9xG0ubcj0/tTviKltqq3FVygzWfO6TZfge1RMXBIokMvkRAqKcbrqRA6Gq4vB7mJs3jaMs7gKC0DKhj6044X2XdbaLeIBUQQuvzrmT8nHX5Ovo6ST77JK8aa44tWRmY/BR+ZiNgKt/DMAEEnxORqx/QchSzhuCSyIRRmJ29OZ9Ke2xprXKz+U5ul0ElSN6CsrtpXUqwkEQRWia2C7VWPJRTKJC4Bw+6t64LkFAZQgzI2AI5GBVrRaqfD+JXS1yMqrnIUgEsQoAkyYGoOgHLzprb4q6+1DD0g/EafKvT+Jlisa5PZkzYpt6HqUVHwGLW6CyHyI5g9CKK33fRiensl3DApHj8ZZTVmAI2k05xO1UTtYZB/YUpK1QkbcVxbN7Clh5EfvSt+JGYdCPPSqlaeyQ9sITiGP3bE3ACdAFUWoYHcz8wBrP7PYDEfejEG4ptrJtnxhVjMHS49wlm0IymQMy9defk8Jvpk0xtd43aDZGOU8swgH0O1Z4O9mLCdjp6ETXPMVxO9cC/wARhyoDAF18aA/7onL115VY+CYi2gbu2QgtEowZSQORG9ZMnjSx9odlsnSoL+A6eydv2rbZxANe3QCINUUMjXjIpRjpTVTPkdan35Wk2MYk1ZFAe4bimusCpn/EhsqwABAzHf8AyarGIXK2+9QcZezPk18RA9x1J+Xzq6Md6LMeRwdo63gLgs2hiMQ4OZc2moUHkoGpNSeHX3xBFwq1q3+FTo7dC35RzjekPCjh7Kr3z5iqgqJkKPJadYTFNihKqyWTtPhZx5/lX01NXxTZv53uQ1JDDMsc9etaRiiPxEeik/SpT4bMAJMDZVAGnSTWxcCo3tH3kfvWvCpIx5nF/wARaOIsSYLETAMET7qIzHchuf7kGvLmFytmtySNTafQkf7Cdz5fSo+NvZ1F23IuJsGBGYHe2w3H6EetZ8nK9mnHxSVEyw8MVbRhqCNJHUVIRhI1JLBhqRuI2085pXj2chWW2c6/Q7rP+bV5/GFSJtXN59mdQCNAPImkm0mibgpVL3RMx+MS2IYmI8UsoPlGlY8NvpeQsjajQ0Wb6MwcoQ20smoHqRp6VMTIpzDQkawI8/1qTm5NMgoxjFxIOJw1yJR0joymfiG/SqrxrEOdHt+9TI+cGrjdxIDeTf5NVzjSKTIq6U1KGzMoOMtEHss4TTaWI+PiH0NWK44E+Qmq3wzAXLxYWgJEGZgAg6frtVrXBqozXYPWdv71wM/hTnlbj18nQhNcVfZ7grGUSfaP06frUsjpRhWziVELyJ5+YHSt7KBuasj/AKZGvyb/AOiMsmyM4IGoqJxC8xAS2CWbnGijYkn0pkGrBroFH+2QUr5OhLJ9EbDYfIoHQVqxOIArzGYqBSTFYkkwNSeVdFRpURH/AGeuS10gkaJsY/NRWjsrZINyTqcn/VRWrH+qMOX92XnE7VRO1QEHX5VecWdKo/bPDFEDEjxTpz661oMpzMWnbEKlh2W5cJQFdDDCDrIgRMmRpNY8UxT8PFtsPfUm6twXb6qzrcfNB8dxYJXLEDnmJGtacRwm7iO9a0oZbS5rhLooC9SXYDkajY3HW7GEtpaxg7607BkQ/dul3xyGIh8pAGvNmjTWmSQofA3BbW+ty3luu0ZLihgwJnNbWMnONIinvCsQ4tvcuslxnZQuUd5iEyklm7tcsqy6eJj6Cq/xfj9zE92b1xW7pO7SAi+EGfwgSZOpqy4+1iksrbwi3TZGHQ4kIFIF1QWuC6VE5hIME6aRSavQWT8JxlWDZXh1WRbdXRniSchMgmBIWZO2tM042uqs6SrBD4x7REj19dq5rf42LiqHY5kPgfNJAOpUzuJ1GumvWpXD8Wr3vFet3FYeNnQudpnIzKzEERKtOmk1mn4mOXtQ7OmLiwd6j4q2rDSqrfxbW7gt2XD22numWbhLQItk6RBMEESJq+cC7KtlW5ibknQm2g0/lZpM6+lYpeLJSolZS8dw67clbKNcYagKCT7+Q99M+C9jrodruJy21IXKujvPPQaA8tzVv472nwuCXLdupb6W0hnPoi7epqkYjthjMWSvD8NcVT/6mUu5H8/sJ7q1w8dJfkK/gt6nD4YZrkL0NyM5/ltj+1J+KfaEiki2pjq2nyFVRuzl1TnxuJs2Cd+9vK1w/wBKkmsDi+EWfavXsS3S3byL/wA12PpUlBLSqvrf9Cak0arvbbGXbpAuuEnRUULp5ka/OrBguI4s+w1ySObmZ9Jml2M7UdxdNjDcPtrdHK4xvvtPsWYEweprXjOJ8WvqmT7hXORUtm3ZZmiYysQ/wqzj8L/11/SyTyaounCeIcQsn/xhtvhzubji3cQDXMjMBMbwfiKZcX+0PCYdV7prdzNJVi5VWhipIIUyMwPwri+K4HjrF8O+bvxDAm9ad4MiYLkkbjbrXvFeHpeFmcS38QwyvbxCG0iHpbeMuWTtpUuDa7Iep9HSL/2rNurYQf1XG/QVLt/aFe54jhZH/wBe6D/7TXNP+HYwl1yyDKbYDhhlGdssPE6yD4hI5zFQOK9n7FlIOJAvK+V0IB018S5CTuNjHXSj038h6v0drX7QbR9q9gT1/wDEEfCUM1IsducGd3wu0nLiFOg56oK4ViODnu7t4Stu0baAXQEuNmESF6SJ99MuzfFcItu5au2stx7bot625zEOpDd4GcJlA191L038h6rOzf8AF/Dm3v4cf/ft/wD9CsL3EuGNIbEWBPI30H/XXI+z3BbCm5evX7TJaTNaKuRN8FWQMhXMw3kLNa+McHQA4m3cz2Lt1wsgqVb2shn2oBiR0o9P2/sNTZ2Xh2M4avsYuz/+Sp/6qxxtnCXXFy3iUu934jZN8MpA5hVO/kZFcuwWGw9zC/cqGuqPv8P3jFnXT71BkMDaQpkb0rs8Lsp3V3C3WXENclLLiIXUCLpUK5LAjeDsdd4egv8AEWR8iUTs+J7QoAI57CNfhvWdrHM2pWOlcv4Txu/nufdi46n7xQpDIQYMBIK66dKsWK7UO1sMoXIY8YIYr/tYKTlM8zUXhaLo+RFlwuY6Ki3uInqK5/c7TLMFpbzksfRefuFQrvbMW7hFxW000ZMwP8p091RWNsbyxidAxOJAUu50Gw8zUOxcYgsq6nmdPhNJf+LeH5M4uXiZiGVdTAnL4htPzFNuzvaCxilYWWkofEGABAP4ok6ae6sPkvyIfrDXz3/JFkJ45e5ZuyeDOa8zOzBu7yiAoEZp2mTJ+Qoph2eU+Ik7hCPQ5oNFaPGy5JY05ae/b7MuZLm6LgaVcQr2iuiYxQ3P0/UVoNeUUAZ8l9TTax/p3PW5RRQAkor2igCfhtk9TTLCez7zRRUfcb6EV/22/mp/hv8AR91FFKf6scSttufWvRRRUxPsZ8O/8x/zfSvLX/mv6zXlFAEXH+0P5RWzHeynpRRQBqtf6bfzL9DWNz2z/MfrRRQI2cR/1D6CtC0UUAeit/8A6f8AWfoK8ooA2cO/1F/zlWOM2X0P/uaiigZK4f8A6r+h+oqHZ/F6UUUAeWfbHofpWhaKKBGR2HvqRgNz6fqKKKALBZ2H8q/SiiimB//Z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206375" y="-1309688"/>
            <a:ext cx="4114800" cy="305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  <p:pic>
        <p:nvPicPr>
          <p:cNvPr id="15" name="Picture 6" descr="https://encrypted-tbn3.gstatic.com/images?q=tbn:ANd9GcRmap2_kt2Sk-nzsYZKoJtkEvHeL25yBjwfx3ZytNJjBnl5evHT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344" y="2825846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88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7235825" cy="576263"/>
          </a:xfrm>
        </p:spPr>
        <p:txBody>
          <a:bodyPr/>
          <a:lstStyle/>
          <a:p>
            <a:r>
              <a:rPr lang="en-NZ" dirty="0"/>
              <a:t>The Hearing </a:t>
            </a:r>
            <a:r>
              <a:rPr lang="en-NZ" dirty="0" smtClean="0"/>
              <a:t>House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32621" y="980728"/>
            <a:ext cx="8229600" cy="5111750"/>
          </a:xfrm>
        </p:spPr>
        <p:txBody>
          <a:bodyPr>
            <a:noAutofit/>
          </a:bodyPr>
          <a:lstStyle/>
          <a:p>
            <a:pPr marL="360363" indent="-360363">
              <a:buNone/>
            </a:pPr>
            <a:r>
              <a:rPr lang="en-US" sz="2000" dirty="0"/>
              <a:t> </a:t>
            </a:r>
            <a:endParaRPr lang="en-NZ" sz="2000" dirty="0" smtClean="0"/>
          </a:p>
          <a:p>
            <a:pPr marL="514350" indent="-514350">
              <a:buNone/>
            </a:pPr>
            <a:endParaRPr lang="en-NZ" sz="1100" dirty="0" smtClean="0"/>
          </a:p>
          <a:p>
            <a:pPr marL="514350" indent="-514350">
              <a:buNone/>
            </a:pPr>
            <a:endParaRPr lang="en-NZ" sz="1100" dirty="0" smtClean="0"/>
          </a:p>
          <a:p>
            <a:pPr marL="514350" indent="-514350">
              <a:buNone/>
            </a:pPr>
            <a:endParaRPr lang="en-NZ" sz="11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33957" y="980728"/>
            <a:ext cx="8642350" cy="3960440"/>
          </a:xfrm>
          <a:prstGeom prst="rect">
            <a:avLst/>
          </a:prstGeom>
        </p:spPr>
        <p:txBody>
          <a:bodyPr/>
          <a:lstStyle>
            <a:lvl1pPr marL="447675" indent="-4476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800">
                <a:solidFill>
                  <a:srgbClr val="411F81"/>
                </a:solidFill>
                <a:latin typeface="+mn-lt"/>
                <a:ea typeface="+mn-ea"/>
                <a:cs typeface="+mn-cs"/>
              </a:defRPr>
            </a:lvl1pPr>
            <a:lvl2pPr marL="889000" indent="-4397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65000"/>
              <a:buFont typeface="Wingdings" pitchFamily="2" charset="2"/>
              <a:buChar char="¡"/>
              <a:defRPr sz="2600">
                <a:solidFill>
                  <a:srgbClr val="411F81"/>
                </a:solidFill>
                <a:latin typeface="+mn-lt"/>
              </a:defRPr>
            </a:lvl2pPr>
            <a:lvl3pPr marL="1293813" indent="-4032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400">
                <a:solidFill>
                  <a:srgbClr val="411F81"/>
                </a:solidFill>
                <a:latin typeface="+mn-lt"/>
              </a:defRPr>
            </a:lvl3pPr>
            <a:lvl4pPr marL="1681163" indent="-385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5000"/>
              <a:buFont typeface="Wingdings" pitchFamily="2" charset="2"/>
              <a:buChar char="¡"/>
              <a:defRPr sz="2200">
                <a:solidFill>
                  <a:srgbClr val="411F81"/>
                </a:solidFill>
                <a:latin typeface="+mn-lt"/>
              </a:defRPr>
            </a:lvl4pPr>
            <a:lvl5pPr marL="2070100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5pPr>
            <a:lvl6pPr marL="25273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6pPr>
            <a:lvl7pPr marL="29845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7pPr>
            <a:lvl8pPr marL="34417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8pPr>
            <a:lvl9pPr marL="38989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9pPr>
          </a:lstStyle>
          <a:p>
            <a:pPr marL="533400" indent="-533400" eaLnBrk="1" hangingPunct="1">
              <a:lnSpc>
                <a:spcPct val="80000"/>
              </a:lnSpc>
              <a:buFontTx/>
              <a:buChar char="•"/>
            </a:pPr>
            <a:r>
              <a:rPr lang="en-NZ" kern="0" dirty="0" smtClean="0"/>
              <a:t>Auditory-verbal therapy :</a:t>
            </a:r>
          </a:p>
          <a:p>
            <a:pPr marL="974725" lvl="1" indent="-533400" eaLnBrk="1" hangingPunct="1">
              <a:lnSpc>
                <a:spcPct val="80000"/>
              </a:lnSpc>
              <a:buFontTx/>
              <a:buChar char="•"/>
            </a:pPr>
            <a:r>
              <a:rPr lang="en-NZ" sz="1800" kern="0" dirty="0" smtClean="0"/>
              <a:t>0 – 5 years - The Hearing House.</a:t>
            </a:r>
          </a:p>
          <a:p>
            <a:pPr marL="974725" lvl="1" indent="-533400" eaLnBrk="1" hangingPunct="1">
              <a:lnSpc>
                <a:spcPct val="80000"/>
              </a:lnSpc>
              <a:buFontTx/>
              <a:buChar char="•"/>
            </a:pPr>
            <a:r>
              <a:rPr lang="en-NZ" sz="1800" kern="0" dirty="0" smtClean="0"/>
              <a:t>5-19 years - KDEC.</a:t>
            </a:r>
          </a:p>
          <a:p>
            <a:pPr marL="533400" indent="-533400" eaLnBrk="1" hangingPunct="1">
              <a:lnSpc>
                <a:spcPct val="80000"/>
              </a:lnSpc>
              <a:buFontTx/>
              <a:buChar char="•"/>
            </a:pPr>
            <a:endParaRPr lang="en-NZ" kern="0" dirty="0" smtClean="0"/>
          </a:p>
          <a:p>
            <a:pPr marL="533400" indent="-533400" eaLnBrk="1" hangingPunct="1">
              <a:lnSpc>
                <a:spcPct val="80000"/>
              </a:lnSpc>
              <a:buFontTx/>
              <a:buChar char="•"/>
            </a:pPr>
            <a:r>
              <a:rPr lang="en-NZ" kern="0" dirty="0" smtClean="0"/>
              <a:t>Audiology (0 – 19 years).</a:t>
            </a:r>
          </a:p>
          <a:p>
            <a:pPr marL="533400" indent="-533400" eaLnBrk="1" hangingPunct="1">
              <a:lnSpc>
                <a:spcPct val="80000"/>
              </a:lnSpc>
              <a:buFontTx/>
              <a:buChar char="•"/>
            </a:pPr>
            <a:endParaRPr lang="en-NZ" kern="0" dirty="0" smtClean="0"/>
          </a:p>
          <a:p>
            <a:pPr marL="533400" indent="-533400" eaLnBrk="1" hangingPunct="1">
              <a:lnSpc>
                <a:spcPct val="80000"/>
              </a:lnSpc>
              <a:buFontTx/>
              <a:buChar char="•"/>
            </a:pPr>
            <a:r>
              <a:rPr lang="en-NZ" kern="0" dirty="0" smtClean="0"/>
              <a:t>Family support (0-19 years).</a:t>
            </a:r>
          </a:p>
          <a:p>
            <a:pPr marL="533400" indent="-533400" eaLnBrk="1" hangingPunct="1">
              <a:lnSpc>
                <a:spcPct val="80000"/>
              </a:lnSpc>
              <a:buFontTx/>
              <a:buChar char="•"/>
            </a:pPr>
            <a:endParaRPr lang="en-NZ" kern="0" dirty="0" smtClean="0"/>
          </a:p>
          <a:p>
            <a:pPr marL="533400" indent="-533400" eaLnBrk="1" hangingPunct="1">
              <a:lnSpc>
                <a:spcPct val="80000"/>
              </a:lnSpc>
              <a:buFontTx/>
              <a:buChar char="•"/>
            </a:pPr>
            <a:r>
              <a:rPr lang="en-NZ" kern="0" dirty="0" smtClean="0"/>
              <a:t>Preschool (3 – 5 years).</a:t>
            </a:r>
          </a:p>
        </p:txBody>
      </p:sp>
      <p:pic>
        <p:nvPicPr>
          <p:cNvPr id="5122" name="Picture 2" descr="Z:\Photos\Clients\Brad Cannell\Brad Cannell Nov 2010 00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4568" y="0"/>
            <a:ext cx="1029432" cy="772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lexandrac\AppData\Local\Microsoft\Windows\Temporary Internet Files\Content.Outlook\YK8BRLTP\Southern Cochlear Logo_2014_Low Res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4020"/>
            <a:ext cx="1442757" cy="981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5675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7235825" cy="576263"/>
          </a:xfrm>
        </p:spPr>
        <p:txBody>
          <a:bodyPr/>
          <a:lstStyle/>
          <a:p>
            <a:r>
              <a:rPr lang="en-NZ" dirty="0"/>
              <a:t>The Hearing </a:t>
            </a:r>
            <a:r>
              <a:rPr lang="en-NZ" dirty="0" smtClean="0"/>
              <a:t>House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9552" y="1052736"/>
            <a:ext cx="8229600" cy="5111750"/>
          </a:xfrm>
        </p:spPr>
        <p:txBody>
          <a:bodyPr>
            <a:noAutofit/>
          </a:bodyPr>
          <a:lstStyle/>
          <a:p>
            <a:pPr marL="360363" indent="-360363">
              <a:buNone/>
            </a:pPr>
            <a:r>
              <a:rPr lang="en-US" sz="2000" dirty="0"/>
              <a:t> </a:t>
            </a:r>
            <a:endParaRPr lang="en-NZ" sz="2000" dirty="0" smtClean="0"/>
          </a:p>
          <a:p>
            <a:pPr marL="514350" indent="-514350">
              <a:buNone/>
            </a:pPr>
            <a:endParaRPr lang="en-NZ" sz="11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33957" y="980728"/>
            <a:ext cx="8642350" cy="4608512"/>
          </a:xfrm>
          <a:prstGeom prst="rect">
            <a:avLst/>
          </a:prstGeom>
        </p:spPr>
        <p:txBody>
          <a:bodyPr/>
          <a:lstStyle>
            <a:lvl1pPr marL="447675" indent="-4476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800">
                <a:solidFill>
                  <a:srgbClr val="411F81"/>
                </a:solidFill>
                <a:latin typeface="+mn-lt"/>
                <a:ea typeface="+mn-ea"/>
                <a:cs typeface="+mn-cs"/>
              </a:defRPr>
            </a:lvl1pPr>
            <a:lvl2pPr marL="889000" indent="-4397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65000"/>
              <a:buFont typeface="Wingdings" pitchFamily="2" charset="2"/>
              <a:buChar char="¡"/>
              <a:defRPr sz="2600">
                <a:solidFill>
                  <a:srgbClr val="411F81"/>
                </a:solidFill>
                <a:latin typeface="+mn-lt"/>
              </a:defRPr>
            </a:lvl2pPr>
            <a:lvl3pPr marL="1293813" indent="-4032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400">
                <a:solidFill>
                  <a:srgbClr val="411F81"/>
                </a:solidFill>
                <a:latin typeface="+mn-lt"/>
              </a:defRPr>
            </a:lvl3pPr>
            <a:lvl4pPr marL="1681163" indent="-385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5000"/>
              <a:buFont typeface="Wingdings" pitchFamily="2" charset="2"/>
              <a:buChar char="¡"/>
              <a:defRPr sz="2200">
                <a:solidFill>
                  <a:srgbClr val="411F81"/>
                </a:solidFill>
                <a:latin typeface="+mn-lt"/>
              </a:defRPr>
            </a:lvl4pPr>
            <a:lvl5pPr marL="2070100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5pPr>
            <a:lvl6pPr marL="25273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6pPr>
            <a:lvl7pPr marL="29845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7pPr>
            <a:lvl8pPr marL="34417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8pPr>
            <a:lvl9pPr marL="38989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9pPr>
          </a:lstStyle>
          <a:p>
            <a:pPr marL="533400" indent="-533400" eaLnBrk="1" hangingPunct="1">
              <a:lnSpc>
                <a:spcPct val="80000"/>
              </a:lnSpc>
              <a:buFontTx/>
              <a:buChar char="•"/>
            </a:pPr>
            <a:r>
              <a:rPr lang="en-US" sz="2000" dirty="0" smtClean="0"/>
              <a:t>Provide specialist </a:t>
            </a:r>
            <a:r>
              <a:rPr lang="en-US" sz="2000" dirty="0"/>
              <a:t>Auditory-Verbal Therapy that </a:t>
            </a:r>
            <a:r>
              <a:rPr lang="en-US" sz="2000" dirty="0" smtClean="0"/>
              <a:t>coaches parents to work with their children.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dirty="0" smtClean="0"/>
          </a:p>
          <a:p>
            <a:pPr marL="533400" indent="-533400" eaLnBrk="1" hangingPunct="1">
              <a:lnSpc>
                <a:spcPct val="80000"/>
              </a:lnSpc>
              <a:buFontTx/>
              <a:buChar char="•"/>
            </a:pPr>
            <a:r>
              <a:rPr lang="en-US" sz="2000" dirty="0" smtClean="0"/>
              <a:t>Children follow:</a:t>
            </a:r>
          </a:p>
          <a:p>
            <a:pPr marL="974725" lvl="1" indent="-533400" eaLnBrk="1" hangingPunct="1">
              <a:lnSpc>
                <a:spcPct val="80000"/>
              </a:lnSpc>
              <a:buFontTx/>
              <a:buChar char="•"/>
            </a:pPr>
            <a:r>
              <a:rPr lang="en-NZ" sz="2000" dirty="0" smtClean="0"/>
              <a:t>Auditory-verbal </a:t>
            </a:r>
            <a:r>
              <a:rPr lang="en-NZ" sz="2000" dirty="0"/>
              <a:t>T</a:t>
            </a:r>
            <a:r>
              <a:rPr lang="en-NZ" sz="2000" dirty="0" smtClean="0"/>
              <a:t>herapy </a:t>
            </a:r>
            <a:r>
              <a:rPr lang="en-NZ" sz="2000" dirty="0"/>
              <a:t>(AVT</a:t>
            </a:r>
            <a:r>
              <a:rPr lang="en-NZ" sz="2000" dirty="0" smtClean="0"/>
              <a:t>).</a:t>
            </a:r>
          </a:p>
          <a:p>
            <a:pPr marL="974725" lvl="1" indent="-533400" eaLnBrk="1" hangingPunct="1">
              <a:lnSpc>
                <a:spcPct val="80000"/>
              </a:lnSpc>
              <a:buFontTx/>
              <a:buChar char="•"/>
            </a:pPr>
            <a:r>
              <a:rPr lang="en-NZ" sz="2000" dirty="0" smtClean="0"/>
              <a:t>Auditory </a:t>
            </a:r>
            <a:r>
              <a:rPr lang="en-NZ" sz="2000" dirty="0"/>
              <a:t>Language Enrichment (ALE</a:t>
            </a:r>
            <a:r>
              <a:rPr lang="en-NZ" sz="2000" dirty="0" smtClean="0"/>
              <a:t>).</a:t>
            </a:r>
          </a:p>
          <a:p>
            <a:pPr marL="441325" lvl="1" indent="0" eaLnBrk="1" hangingPunct="1">
              <a:lnSpc>
                <a:spcPct val="80000"/>
              </a:lnSpc>
              <a:buNone/>
            </a:pPr>
            <a:endParaRPr lang="en-NZ" sz="2000" dirty="0"/>
          </a:p>
          <a:p>
            <a:pPr marL="533400" indent="-533400" eaLnBrk="1" hangingPunct="1">
              <a:lnSpc>
                <a:spcPct val="80000"/>
              </a:lnSpc>
              <a:buFontTx/>
              <a:buChar char="•"/>
            </a:pPr>
            <a:r>
              <a:rPr lang="en-NZ" sz="2000" dirty="0" smtClean="0"/>
              <a:t>Total number of children on programme = 237. </a:t>
            </a:r>
          </a:p>
          <a:p>
            <a:pPr marL="533400" indent="-533400" eaLnBrk="1" hangingPunct="1">
              <a:lnSpc>
                <a:spcPct val="80000"/>
              </a:lnSpc>
              <a:buFontTx/>
              <a:buChar char="•"/>
            </a:pPr>
            <a:endParaRPr lang="en-NZ" sz="2000" dirty="0" smtClean="0"/>
          </a:p>
          <a:p>
            <a:pPr marL="533400" indent="-533400" eaLnBrk="1" hangingPunct="1">
              <a:lnSpc>
                <a:spcPct val="80000"/>
              </a:lnSpc>
              <a:buFontTx/>
              <a:buChar char="•"/>
            </a:pPr>
            <a:r>
              <a:rPr lang="en-NZ" sz="2000" dirty="0" smtClean="0"/>
              <a:t>Children under 5</a:t>
            </a:r>
            <a:r>
              <a:rPr lang="en-NZ" sz="2000" dirty="0"/>
              <a:t> </a:t>
            </a:r>
            <a:r>
              <a:rPr lang="en-NZ" sz="2000" dirty="0" smtClean="0"/>
              <a:t>on programme = 50.</a:t>
            </a:r>
          </a:p>
          <a:p>
            <a:pPr marL="533400" indent="-533400" eaLnBrk="1" hangingPunct="1">
              <a:lnSpc>
                <a:spcPct val="80000"/>
              </a:lnSpc>
              <a:buFontTx/>
              <a:buChar char="•"/>
            </a:pPr>
            <a:endParaRPr lang="en-NZ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NZ" sz="2000" dirty="0" smtClean="0"/>
              <a:t>The Hearing House - 3 Habilitationists</a:t>
            </a:r>
            <a:r>
              <a:rPr lang="en-NZ" sz="2000" dirty="0"/>
              <a:t> </a:t>
            </a:r>
            <a:r>
              <a:rPr lang="en-NZ" sz="2000" dirty="0" smtClean="0"/>
              <a:t>+ Habilitation Manager. </a:t>
            </a:r>
            <a:endParaRPr lang="en-NZ" sz="2000" dirty="0"/>
          </a:p>
          <a:p>
            <a:pPr marL="285750" indent="-285750">
              <a:buFont typeface="Arial" pitchFamily="34" charset="0"/>
              <a:buChar char="•"/>
            </a:pPr>
            <a:endParaRPr lang="en-NZ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NZ" sz="2000" dirty="0" smtClean="0"/>
              <a:t>KDEC </a:t>
            </a:r>
            <a:r>
              <a:rPr lang="en-NZ" sz="2000" dirty="0"/>
              <a:t>-  2 </a:t>
            </a:r>
            <a:r>
              <a:rPr lang="en-NZ" sz="2000" dirty="0" smtClean="0"/>
              <a:t>Habilitationists.</a:t>
            </a:r>
            <a:endParaRPr lang="en-NZ" dirty="0"/>
          </a:p>
          <a:p>
            <a:pPr marL="533400" indent="-533400" eaLnBrk="1" hangingPunct="1">
              <a:lnSpc>
                <a:spcPct val="80000"/>
              </a:lnSpc>
              <a:buFontTx/>
              <a:buChar char="•"/>
            </a:pPr>
            <a:endParaRPr lang="en-NZ" dirty="0"/>
          </a:p>
          <a:p>
            <a:pPr marL="533400" indent="-533400" eaLnBrk="1" hangingPunct="1">
              <a:lnSpc>
                <a:spcPct val="80000"/>
              </a:lnSpc>
              <a:buFontTx/>
              <a:buChar char="•"/>
            </a:pPr>
            <a:endParaRPr lang="en-US" dirty="0" smtClean="0"/>
          </a:p>
        </p:txBody>
      </p:sp>
      <p:pic>
        <p:nvPicPr>
          <p:cNvPr id="5122" name="Picture 2" descr="Z:\Photos\Clients\Brad Cannell\Brad Cannell Nov 2010 00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4568" y="0"/>
            <a:ext cx="1029432" cy="772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lexandrac\AppData\Local\Microsoft\Windows\Temporary Internet Files\Content.Outlook\YK8BRLTP\Southern Cochlear Logo_2014_Low Res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4020"/>
            <a:ext cx="1442757" cy="981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88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Hearing House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1052513"/>
            <a:ext cx="8229600" cy="5111750"/>
          </a:xfrm>
        </p:spPr>
        <p:txBody>
          <a:bodyPr>
            <a:noAutofit/>
          </a:bodyPr>
          <a:lstStyle/>
          <a:p>
            <a:pPr marL="360363" indent="-360363">
              <a:buNone/>
            </a:pPr>
            <a:r>
              <a:rPr lang="en-US" sz="2000" dirty="0"/>
              <a:t> </a:t>
            </a:r>
            <a:endParaRPr lang="en-NZ" sz="2000" dirty="0" smtClean="0"/>
          </a:p>
          <a:p>
            <a:pPr marL="514350" indent="-514350">
              <a:buNone/>
            </a:pPr>
            <a:endParaRPr lang="en-NZ" sz="11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1520" y="908720"/>
            <a:ext cx="8568952" cy="5245901"/>
          </a:xfrm>
          <a:prstGeom prst="rect">
            <a:avLst/>
          </a:prstGeom>
        </p:spPr>
        <p:txBody>
          <a:bodyPr/>
          <a:lstStyle>
            <a:lvl1pPr marL="447675" indent="-4476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800">
                <a:solidFill>
                  <a:srgbClr val="411F81"/>
                </a:solidFill>
                <a:latin typeface="+mn-lt"/>
                <a:ea typeface="+mn-ea"/>
                <a:cs typeface="+mn-cs"/>
              </a:defRPr>
            </a:lvl1pPr>
            <a:lvl2pPr marL="889000" indent="-4397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65000"/>
              <a:buFont typeface="Wingdings" pitchFamily="2" charset="2"/>
              <a:buChar char="¡"/>
              <a:defRPr sz="2600">
                <a:solidFill>
                  <a:srgbClr val="411F81"/>
                </a:solidFill>
                <a:latin typeface="+mn-lt"/>
              </a:defRPr>
            </a:lvl2pPr>
            <a:lvl3pPr marL="1293813" indent="-4032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400">
                <a:solidFill>
                  <a:srgbClr val="411F81"/>
                </a:solidFill>
                <a:latin typeface="+mn-lt"/>
              </a:defRPr>
            </a:lvl3pPr>
            <a:lvl4pPr marL="1681163" indent="-385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5000"/>
              <a:buFont typeface="Wingdings" pitchFamily="2" charset="2"/>
              <a:buChar char="¡"/>
              <a:defRPr sz="2200">
                <a:solidFill>
                  <a:srgbClr val="411F81"/>
                </a:solidFill>
                <a:latin typeface="+mn-lt"/>
              </a:defRPr>
            </a:lvl4pPr>
            <a:lvl5pPr marL="2070100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5pPr>
            <a:lvl6pPr marL="25273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6pPr>
            <a:lvl7pPr marL="29845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7pPr>
            <a:lvl8pPr marL="34417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8pPr>
            <a:lvl9pPr marL="38989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9pPr>
          </a:lstStyle>
          <a:p>
            <a:pPr marL="342900" indent="-342900">
              <a:buFont typeface="Arial" pitchFamily="34" charset="0"/>
              <a:buChar char="•"/>
            </a:pPr>
            <a:r>
              <a:rPr lang="en-NZ" sz="2000" kern="0" dirty="0" smtClean="0"/>
              <a:t>Service </a:t>
            </a:r>
            <a:r>
              <a:rPr lang="en-NZ" sz="2000" kern="0" dirty="0"/>
              <a:t>children with mild to profound losses who have cochlear implants </a:t>
            </a:r>
            <a:r>
              <a:rPr lang="en-NZ" sz="2000" kern="0" dirty="0" smtClean="0"/>
              <a:t>and/or </a:t>
            </a:r>
            <a:r>
              <a:rPr lang="en-NZ" sz="2000" kern="0" dirty="0"/>
              <a:t>hearing aids</a:t>
            </a:r>
            <a:r>
              <a:rPr lang="en-NZ" sz="2000" kern="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NZ" sz="2000" kern="0" dirty="0"/>
          </a:p>
          <a:p>
            <a:pPr marL="342900" indent="-342900">
              <a:buFont typeface="Arial" pitchFamily="34" charset="0"/>
              <a:buChar char="•"/>
            </a:pPr>
            <a:r>
              <a:rPr lang="en-NZ" altLang="en-US" sz="2000" kern="0" dirty="0"/>
              <a:t>Supports </a:t>
            </a:r>
            <a:r>
              <a:rPr lang="en-NZ" altLang="en-US" sz="2000" kern="0" dirty="0" smtClean="0"/>
              <a:t>families </a:t>
            </a:r>
            <a:r>
              <a:rPr lang="en-NZ" altLang="en-US" sz="2000" kern="0" dirty="0"/>
              <a:t>from the top of the North </a:t>
            </a:r>
            <a:r>
              <a:rPr lang="en-NZ" altLang="en-US" sz="2000" kern="0" dirty="0" smtClean="0"/>
              <a:t>Island </a:t>
            </a:r>
            <a:r>
              <a:rPr lang="en-NZ" altLang="en-US" sz="2000" kern="0" dirty="0"/>
              <a:t>to National Park</a:t>
            </a:r>
            <a:r>
              <a:rPr lang="en-NZ" altLang="en-US" sz="2000" kern="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NZ" altLang="en-US" sz="2000" kern="0" dirty="0"/>
          </a:p>
          <a:p>
            <a:pPr marL="342900" indent="-342900">
              <a:buFont typeface="Arial" pitchFamily="34" charset="0"/>
              <a:buChar char="•"/>
            </a:pPr>
            <a:r>
              <a:rPr lang="en-NZ" sz="2000" dirty="0" smtClean="0"/>
              <a:t>Variety of programme options:  onsite, outreach and TeleChat, group sessions, workshops.</a:t>
            </a:r>
          </a:p>
          <a:p>
            <a:pPr marL="342900" indent="-342900">
              <a:buFont typeface="Arial" pitchFamily="34" charset="0"/>
              <a:buChar char="•"/>
            </a:pPr>
            <a:endParaRPr lang="en-NZ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NZ" sz="2000" dirty="0" smtClean="0"/>
              <a:t>Ability to work with other professionals, e.g.  AoDC, RTD,  EI, SLT,  CDT, Glowkids etc.</a:t>
            </a:r>
          </a:p>
          <a:p>
            <a:pPr marL="342900" indent="-342900">
              <a:buFont typeface="Arial" pitchFamily="34" charset="0"/>
              <a:buChar char="•"/>
            </a:pPr>
            <a:endParaRPr lang="en-NZ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NZ" sz="2000" dirty="0" smtClean="0"/>
              <a:t> Consults and liaises with centres from overseas.</a:t>
            </a:r>
          </a:p>
          <a:p>
            <a:pPr marL="342900" indent="-342900">
              <a:buFont typeface="Arial" pitchFamily="34" charset="0"/>
              <a:buChar char="•"/>
            </a:pPr>
            <a:endParaRPr lang="en-NZ" sz="2400" kern="0" dirty="0"/>
          </a:p>
          <a:p>
            <a:pPr marL="342900" indent="-342900">
              <a:buFont typeface="Arial" pitchFamily="34" charset="0"/>
              <a:buChar char="•"/>
            </a:pPr>
            <a:endParaRPr lang="en-NZ" sz="2400" dirty="0"/>
          </a:p>
        </p:txBody>
      </p:sp>
      <p:pic>
        <p:nvPicPr>
          <p:cNvPr id="7170" name="Picture 2" descr="Z:\Photos\Clients\Hapira Flavell-Wells\CIMG281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138" y="0"/>
            <a:ext cx="1050550" cy="78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lexandrac\AppData\Local\Microsoft\Windows\Temporary Internet Files\Content.Outlook\YK8BRLTP\Southern Cochlear Logo_2014_Low Res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4020"/>
            <a:ext cx="1442757" cy="981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88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7235825" cy="576263"/>
          </a:xfrm>
        </p:spPr>
        <p:txBody>
          <a:bodyPr/>
          <a:lstStyle/>
          <a:p>
            <a:r>
              <a:rPr lang="en-NZ" dirty="0"/>
              <a:t>Southern Cochlear Implant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9552" y="1052736"/>
            <a:ext cx="8229600" cy="5111750"/>
          </a:xfrm>
        </p:spPr>
        <p:txBody>
          <a:bodyPr>
            <a:noAutofit/>
          </a:bodyPr>
          <a:lstStyle/>
          <a:p>
            <a:pPr marL="360363" indent="-360363">
              <a:buNone/>
            </a:pPr>
            <a:r>
              <a:rPr lang="en-US" sz="2000" dirty="0"/>
              <a:t> </a:t>
            </a:r>
            <a:endParaRPr lang="en-NZ" sz="2000" dirty="0" smtClean="0"/>
          </a:p>
          <a:p>
            <a:pPr marL="514350" indent="-514350">
              <a:buNone/>
            </a:pPr>
            <a:endParaRPr lang="en-NZ" sz="1100" dirty="0"/>
          </a:p>
        </p:txBody>
      </p:sp>
      <p:pic>
        <p:nvPicPr>
          <p:cNvPr id="8194" name="Picture 2" descr="Z:\Photos\Clients\Krishiv Agarwal\in box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395" y="0"/>
            <a:ext cx="1019605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806" y="801439"/>
            <a:ext cx="8352658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NZ" sz="2400" dirty="0" smtClean="0">
                <a:solidFill>
                  <a:srgbClr val="411F81"/>
                </a:solidFill>
              </a:rPr>
              <a:t>Provide a range of programmes:</a:t>
            </a:r>
          </a:p>
          <a:p>
            <a:r>
              <a:rPr lang="en-NZ" sz="2400" dirty="0">
                <a:solidFill>
                  <a:srgbClr val="411F81"/>
                </a:solidFill>
              </a:rPr>
              <a:t>	</a:t>
            </a:r>
            <a:r>
              <a:rPr lang="en-NZ" sz="2400" dirty="0" smtClean="0">
                <a:solidFill>
                  <a:srgbClr val="411F81"/>
                </a:solidFill>
              </a:rPr>
              <a:t>-  Auditory Verbal Therapy.</a:t>
            </a:r>
          </a:p>
          <a:p>
            <a:r>
              <a:rPr lang="en-NZ" sz="2400" dirty="0">
                <a:solidFill>
                  <a:srgbClr val="411F81"/>
                </a:solidFill>
              </a:rPr>
              <a:t> </a:t>
            </a:r>
            <a:r>
              <a:rPr lang="en-NZ" sz="2400" dirty="0" smtClean="0">
                <a:solidFill>
                  <a:srgbClr val="411F81"/>
                </a:solidFill>
              </a:rPr>
              <a:t>  	-  Auditory Enhanced Programmes.</a:t>
            </a:r>
          </a:p>
          <a:p>
            <a:pPr marL="342900" indent="-342900">
              <a:buFont typeface="Arial" pitchFamily="34" charset="0"/>
              <a:buChar char="•"/>
            </a:pPr>
            <a:endParaRPr lang="en-NZ" sz="2400" dirty="0">
              <a:solidFill>
                <a:srgbClr val="411F8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NZ" sz="2400" dirty="0" smtClean="0">
                <a:solidFill>
                  <a:srgbClr val="411F81"/>
                </a:solidFill>
              </a:rPr>
              <a:t> Use Auditory Verbal strategies e.g. auditory highlighting, repetition, coming closer, developing auditory feedback.</a:t>
            </a:r>
          </a:p>
          <a:p>
            <a:pPr marL="342900" indent="-342900">
              <a:buFont typeface="Arial" pitchFamily="34" charset="0"/>
              <a:buChar char="•"/>
            </a:pPr>
            <a:endParaRPr lang="en-NZ" sz="2400" dirty="0">
              <a:solidFill>
                <a:srgbClr val="411F8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NZ" sz="2400" dirty="0" smtClean="0">
                <a:solidFill>
                  <a:srgbClr val="411F81"/>
                </a:solidFill>
              </a:rPr>
              <a:t>CI provides access to sound – develop hearing in the first instance.</a:t>
            </a:r>
          </a:p>
          <a:p>
            <a:pPr marL="342900" indent="-342900">
              <a:buFont typeface="Arial" pitchFamily="34" charset="0"/>
              <a:buChar char="•"/>
            </a:pPr>
            <a:endParaRPr lang="en-NZ" sz="2400" dirty="0">
              <a:solidFill>
                <a:srgbClr val="411F8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NZ" sz="2400" dirty="0" smtClean="0">
                <a:solidFill>
                  <a:srgbClr val="411F81"/>
                </a:solidFill>
              </a:rPr>
              <a:t>Provide individual sessions for family and child at SCIP,  at home or preschool or via SKYPE.</a:t>
            </a:r>
          </a:p>
          <a:p>
            <a:pPr marL="342900" indent="-342900">
              <a:buFont typeface="Arial" pitchFamily="34" charset="0"/>
              <a:buChar char="•"/>
            </a:pPr>
            <a:endParaRPr lang="en-NZ" sz="2400" dirty="0">
              <a:solidFill>
                <a:srgbClr val="411F8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NZ" dirty="0">
              <a:solidFill>
                <a:srgbClr val="411F8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NZ" dirty="0" smtClean="0">
              <a:solidFill>
                <a:srgbClr val="411F81"/>
              </a:solidFill>
            </a:endParaRPr>
          </a:p>
          <a:p>
            <a:endParaRPr lang="en-NZ" dirty="0">
              <a:solidFill>
                <a:srgbClr val="411F81"/>
              </a:solidFill>
            </a:endParaRPr>
          </a:p>
          <a:p>
            <a:endParaRPr lang="en-NZ" dirty="0" smtClean="0">
              <a:solidFill>
                <a:srgbClr val="411F81"/>
              </a:solidFill>
            </a:endParaRPr>
          </a:p>
          <a:p>
            <a:endParaRPr lang="en-NZ" dirty="0">
              <a:solidFill>
                <a:srgbClr val="411F81"/>
              </a:solidFill>
            </a:endParaRPr>
          </a:p>
          <a:p>
            <a:endParaRPr lang="en-NZ" dirty="0" smtClean="0">
              <a:solidFill>
                <a:srgbClr val="411F81"/>
              </a:solidFill>
            </a:endParaRPr>
          </a:p>
          <a:p>
            <a:endParaRPr lang="en-NZ" dirty="0">
              <a:solidFill>
                <a:srgbClr val="411F81"/>
              </a:solidFill>
            </a:endParaRPr>
          </a:p>
          <a:p>
            <a:endParaRPr lang="en-NZ" dirty="0">
              <a:solidFill>
                <a:srgbClr val="411F81"/>
              </a:solidFill>
            </a:endParaRPr>
          </a:p>
        </p:txBody>
      </p:sp>
      <p:pic>
        <p:nvPicPr>
          <p:cNvPr id="7" name="Picture 2" descr="C:\Users\alexandrac\AppData\Local\Microsoft\Windows\Temporary Internet Files\Content.Outlook\YK8BRLTP\Southern Cochlear Logo_2014_Low Res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4020"/>
            <a:ext cx="1442757" cy="981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88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7235825" cy="576263"/>
          </a:xfrm>
        </p:spPr>
        <p:txBody>
          <a:bodyPr/>
          <a:lstStyle/>
          <a:p>
            <a:r>
              <a:rPr lang="en-NZ" dirty="0"/>
              <a:t>Southern Cochlear Implant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9552" y="1052736"/>
            <a:ext cx="8229600" cy="5111750"/>
          </a:xfrm>
        </p:spPr>
        <p:txBody>
          <a:bodyPr>
            <a:noAutofit/>
          </a:bodyPr>
          <a:lstStyle/>
          <a:p>
            <a:pPr marL="360363" indent="-360363">
              <a:buNone/>
            </a:pPr>
            <a:r>
              <a:rPr lang="en-US" sz="2000" dirty="0"/>
              <a:t> </a:t>
            </a:r>
            <a:endParaRPr lang="en-NZ" sz="2000" dirty="0" smtClean="0"/>
          </a:p>
          <a:p>
            <a:pPr marL="514350" indent="-514350">
              <a:buNone/>
            </a:pPr>
            <a:endParaRPr lang="en-NZ" sz="1100" dirty="0"/>
          </a:p>
        </p:txBody>
      </p:sp>
      <p:pic>
        <p:nvPicPr>
          <p:cNvPr id="6146" name="Picture 2" descr="Z:\Photos\Clients\Diamond-Eve Johnson\IMG_288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393" y="0"/>
            <a:ext cx="1019607" cy="76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4326" y="908720"/>
            <a:ext cx="809464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NZ" sz="2400" dirty="0" smtClean="0">
                <a:solidFill>
                  <a:srgbClr val="411F81"/>
                </a:solidFill>
              </a:rPr>
              <a:t>Support a wide geographic area.</a:t>
            </a:r>
          </a:p>
          <a:p>
            <a:endParaRPr lang="en-NZ" sz="2400" dirty="0" smtClean="0">
              <a:solidFill>
                <a:srgbClr val="411F8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NZ" sz="2400" dirty="0" smtClean="0">
                <a:solidFill>
                  <a:srgbClr val="411F81"/>
                </a:solidFill>
              </a:rPr>
              <a:t>Work with Resource Teachers of Deaf,  Advisers,  ESW, SLTs:</a:t>
            </a:r>
          </a:p>
          <a:p>
            <a:r>
              <a:rPr lang="en-NZ" sz="2400" dirty="0" smtClean="0">
                <a:solidFill>
                  <a:srgbClr val="411F81"/>
                </a:solidFill>
              </a:rPr>
              <a:t>     -   develop programmes.</a:t>
            </a:r>
          </a:p>
          <a:p>
            <a:r>
              <a:rPr lang="en-NZ" sz="2400" dirty="0">
                <a:solidFill>
                  <a:srgbClr val="411F81"/>
                </a:solidFill>
              </a:rPr>
              <a:t> </a:t>
            </a:r>
            <a:r>
              <a:rPr lang="en-NZ" sz="2400" dirty="0" smtClean="0">
                <a:solidFill>
                  <a:srgbClr val="411F81"/>
                </a:solidFill>
              </a:rPr>
              <a:t>    -   coach use of  Auditory Verbal strategies.</a:t>
            </a:r>
          </a:p>
          <a:p>
            <a:r>
              <a:rPr lang="en-NZ" sz="2400" dirty="0" smtClean="0">
                <a:solidFill>
                  <a:srgbClr val="411F81"/>
                </a:solidFill>
              </a:rPr>
              <a:t>     -   demonstrate AVT with child.</a:t>
            </a:r>
          </a:p>
          <a:p>
            <a:r>
              <a:rPr lang="en-NZ" sz="2400" dirty="0">
                <a:solidFill>
                  <a:srgbClr val="411F81"/>
                </a:solidFill>
              </a:rPr>
              <a:t> </a:t>
            </a:r>
            <a:r>
              <a:rPr lang="en-NZ" sz="2400" dirty="0" smtClean="0">
                <a:solidFill>
                  <a:srgbClr val="411F81"/>
                </a:solidFill>
              </a:rPr>
              <a:t>    -   provide training workshops.</a:t>
            </a:r>
            <a:endParaRPr lang="en-NZ" dirty="0">
              <a:solidFill>
                <a:srgbClr val="411F8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NZ" dirty="0" smtClean="0"/>
          </a:p>
          <a:p>
            <a:pPr marL="285750" indent="-285750">
              <a:buFont typeface="Arial" pitchFamily="34" charset="0"/>
              <a:buChar char="•"/>
            </a:pPr>
            <a:endParaRPr lang="en-NZ" dirty="0"/>
          </a:p>
          <a:p>
            <a:pPr marL="285750" indent="-285750">
              <a:buFont typeface="Arial" pitchFamily="34" charset="0"/>
              <a:buChar char="•"/>
            </a:pPr>
            <a:endParaRPr lang="en-NZ" dirty="0"/>
          </a:p>
        </p:txBody>
      </p:sp>
      <p:pic>
        <p:nvPicPr>
          <p:cNvPr id="7" name="Picture 2" descr="C:\Users\alexandrac\AppData\Local\Microsoft\Windows\Temporary Internet Files\Content.Outlook\YK8BRLTP\Southern Cochlear Logo_2014_Low Res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4020"/>
            <a:ext cx="1442757" cy="981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88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7235825" cy="576263"/>
          </a:xfrm>
        </p:spPr>
        <p:txBody>
          <a:bodyPr/>
          <a:lstStyle/>
          <a:p>
            <a:r>
              <a:rPr lang="en-NZ" dirty="0"/>
              <a:t>Areas to be </a:t>
            </a:r>
            <a:r>
              <a:rPr lang="en-NZ" dirty="0" smtClean="0"/>
              <a:t>covered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9552" y="1052736"/>
            <a:ext cx="8229600" cy="5111750"/>
          </a:xfrm>
        </p:spPr>
        <p:txBody>
          <a:bodyPr>
            <a:noAutofit/>
          </a:bodyPr>
          <a:lstStyle/>
          <a:p>
            <a:pPr marL="360363" indent="-360363">
              <a:buNone/>
            </a:pPr>
            <a:r>
              <a:rPr lang="en-US" sz="2000" dirty="0"/>
              <a:t> </a:t>
            </a:r>
            <a:endParaRPr lang="en-NZ" sz="2000" dirty="0" smtClean="0"/>
          </a:p>
          <a:p>
            <a:pPr marL="514350" indent="-514350">
              <a:buNone/>
            </a:pPr>
            <a:endParaRPr lang="en-NZ" sz="11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-1620688" y="1268760"/>
            <a:ext cx="7235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411F8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411F81"/>
                </a:solidFill>
                <a:latin typeface="Gill Sans MT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411F81"/>
                </a:solidFill>
                <a:latin typeface="Gill Sans MT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411F81"/>
                </a:solidFill>
                <a:latin typeface="Gill Sans MT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411F81"/>
                </a:solidFill>
                <a:latin typeface="Gill Sans MT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411F81"/>
                </a:solidFill>
                <a:latin typeface="Gill Sans MT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411F81"/>
                </a:solidFill>
                <a:latin typeface="Gill Sans MT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411F81"/>
                </a:solidFill>
                <a:latin typeface="Gill Sans MT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411F81"/>
                </a:solidFill>
                <a:latin typeface="Gill Sans MT" pitchFamily="34" charset="0"/>
              </a:defRPr>
            </a:lvl9pPr>
          </a:lstStyle>
          <a:p>
            <a:endParaRPr lang="en-NZ" kern="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9512" y="980728"/>
            <a:ext cx="8712968" cy="4176464"/>
          </a:xfrm>
          <a:prstGeom prst="rect">
            <a:avLst/>
          </a:prstGeom>
        </p:spPr>
        <p:txBody>
          <a:bodyPr/>
          <a:lstStyle>
            <a:lvl1pPr marL="447675" indent="-4476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800">
                <a:solidFill>
                  <a:srgbClr val="411F81"/>
                </a:solidFill>
                <a:latin typeface="+mn-lt"/>
                <a:ea typeface="+mn-ea"/>
                <a:cs typeface="+mn-cs"/>
              </a:defRPr>
            </a:lvl1pPr>
            <a:lvl2pPr marL="889000" indent="-4397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65000"/>
              <a:buFont typeface="Wingdings" pitchFamily="2" charset="2"/>
              <a:buChar char="¡"/>
              <a:defRPr sz="2600">
                <a:solidFill>
                  <a:srgbClr val="411F81"/>
                </a:solidFill>
                <a:latin typeface="+mn-lt"/>
              </a:defRPr>
            </a:lvl2pPr>
            <a:lvl3pPr marL="1293813" indent="-4032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400">
                <a:solidFill>
                  <a:srgbClr val="411F81"/>
                </a:solidFill>
                <a:latin typeface="+mn-lt"/>
              </a:defRPr>
            </a:lvl3pPr>
            <a:lvl4pPr marL="1681163" indent="-385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5000"/>
              <a:buFont typeface="Wingdings" pitchFamily="2" charset="2"/>
              <a:buChar char="¡"/>
              <a:defRPr sz="2200">
                <a:solidFill>
                  <a:srgbClr val="411F81"/>
                </a:solidFill>
                <a:latin typeface="+mn-lt"/>
              </a:defRPr>
            </a:lvl4pPr>
            <a:lvl5pPr marL="2070100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5pPr>
            <a:lvl6pPr marL="25273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6pPr>
            <a:lvl7pPr marL="29845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7pPr>
            <a:lvl8pPr marL="34417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8pPr>
            <a:lvl9pPr marL="38989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NZ" altLang="en-US" kern="0" dirty="0"/>
              <a:t>What is Auditory Verbal Therapy?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NZ" altLang="en-US" kern="0" dirty="0" smtClean="0"/>
              <a:t>Why AVT?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NZ" altLang="en-US" kern="0" dirty="0" smtClean="0"/>
              <a:t>AV Techniques.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NZ" altLang="en-US" kern="0" dirty="0" smtClean="0"/>
              <a:t>Elements of AVT.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NZ" altLang="en-US" kern="0" dirty="0" smtClean="0"/>
              <a:t>Turning everyday into language learning.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NZ" altLang="en-US" kern="0" dirty="0" smtClean="0"/>
              <a:t>The Hearing House. </a:t>
            </a:r>
            <a:endParaRPr lang="en-NZ" altLang="en-US" kern="0" dirty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NZ" altLang="en-US" kern="0" dirty="0" smtClean="0"/>
              <a:t>SCIP.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NZ" altLang="en-US" kern="0" dirty="0" smtClean="0"/>
              <a:t>Video Footage.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NZ" altLang="en-US" kern="0" dirty="0" smtClean="0"/>
              <a:t>Questions.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NZ" altLang="en-US" sz="1400" kern="0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NZ" altLang="en-US" sz="1400" kern="0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NZ" altLang="en-US" sz="1400" kern="0" dirty="0" smtClean="0"/>
          </a:p>
        </p:txBody>
      </p:sp>
      <p:pic>
        <p:nvPicPr>
          <p:cNvPr id="8" name="Picture 2" descr="Z:\Photos\Clients\Daequan\Daequan's switch-on 00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403" y="0"/>
            <a:ext cx="1026597" cy="769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lexandrac\AppData\Local\Microsoft\Windows\Temporary Internet Files\Content.Outlook\YK8BRLTP\Southern Cochlear Logo_2014_Low Res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4020"/>
            <a:ext cx="1442757" cy="981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059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7235825" cy="576263"/>
          </a:xfrm>
        </p:spPr>
        <p:txBody>
          <a:bodyPr/>
          <a:lstStyle/>
          <a:p>
            <a:r>
              <a:rPr lang="en-NZ" dirty="0"/>
              <a:t>Southern Cochlear Implant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9552" y="1052736"/>
            <a:ext cx="8229600" cy="5111750"/>
          </a:xfrm>
        </p:spPr>
        <p:txBody>
          <a:bodyPr>
            <a:noAutofit/>
          </a:bodyPr>
          <a:lstStyle/>
          <a:p>
            <a:pPr marL="360363" indent="-360363">
              <a:buNone/>
            </a:pPr>
            <a:r>
              <a:rPr lang="en-US" sz="2000" dirty="0"/>
              <a:t> </a:t>
            </a:r>
            <a:endParaRPr lang="en-NZ" sz="2000" dirty="0" smtClean="0"/>
          </a:p>
          <a:p>
            <a:pPr marL="514350" indent="-514350">
              <a:buNone/>
            </a:pPr>
            <a:endParaRPr lang="en-NZ" sz="1100" dirty="0"/>
          </a:p>
        </p:txBody>
      </p:sp>
      <p:pic>
        <p:nvPicPr>
          <p:cNvPr id="9218" name="Picture 2" descr="Z:\Photos\Clients\Lily Fuller-Sandys\2014\IMG_20140505_11433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0132" y="0"/>
            <a:ext cx="1273868" cy="764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528" y="959970"/>
            <a:ext cx="85689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NZ" sz="2400" dirty="0" smtClean="0">
                <a:solidFill>
                  <a:srgbClr val="411F81"/>
                </a:solidFill>
              </a:rPr>
              <a:t> 2 clinics.</a:t>
            </a:r>
          </a:p>
          <a:p>
            <a:pPr marL="285750" indent="-285750">
              <a:buFont typeface="Arial" pitchFamily="34" charset="0"/>
              <a:buChar char="•"/>
            </a:pPr>
            <a:endParaRPr lang="en-NZ" sz="2400" dirty="0">
              <a:solidFill>
                <a:srgbClr val="411F8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NZ" sz="2400" dirty="0" smtClean="0">
                <a:solidFill>
                  <a:srgbClr val="411F81"/>
                </a:solidFill>
              </a:rPr>
              <a:t>180 children.</a:t>
            </a:r>
          </a:p>
          <a:p>
            <a:pPr marL="285750" indent="-285750">
              <a:buFont typeface="Arial" pitchFamily="34" charset="0"/>
              <a:buChar char="•"/>
            </a:pPr>
            <a:endParaRPr lang="en-NZ" sz="2400" dirty="0">
              <a:solidFill>
                <a:srgbClr val="411F8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NZ" sz="2400" dirty="0" smtClean="0">
                <a:solidFill>
                  <a:srgbClr val="411F81"/>
                </a:solidFill>
              </a:rPr>
              <a:t>SCIP Christchurch  -  2 Habilitationists.  + Clinical Manager. </a:t>
            </a:r>
          </a:p>
          <a:p>
            <a:pPr marL="285750" indent="-285750">
              <a:buFont typeface="Arial" pitchFamily="34" charset="0"/>
              <a:buChar char="•"/>
            </a:pPr>
            <a:endParaRPr lang="en-NZ" sz="2400" dirty="0">
              <a:solidFill>
                <a:srgbClr val="411F8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NZ" sz="2400" dirty="0" smtClean="0">
                <a:solidFill>
                  <a:srgbClr val="411F81"/>
                </a:solidFill>
              </a:rPr>
              <a:t>SCIP Wellington  -  2 Habilitationists.</a:t>
            </a:r>
          </a:p>
          <a:p>
            <a:pPr marL="285750" indent="-285750">
              <a:buFont typeface="Arial" pitchFamily="34" charset="0"/>
              <a:buChar char="•"/>
            </a:pPr>
            <a:endParaRPr lang="en-NZ" sz="2400" dirty="0">
              <a:solidFill>
                <a:srgbClr val="411F8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NZ" sz="2400" dirty="0" smtClean="0">
                <a:solidFill>
                  <a:srgbClr val="411F81"/>
                </a:solidFill>
              </a:rPr>
              <a:t>Children through to Adult services.</a:t>
            </a:r>
          </a:p>
          <a:p>
            <a:endParaRPr lang="en-NZ" dirty="0"/>
          </a:p>
          <a:p>
            <a:endParaRPr lang="en-NZ" dirty="0"/>
          </a:p>
        </p:txBody>
      </p:sp>
      <p:pic>
        <p:nvPicPr>
          <p:cNvPr id="7" name="Picture 2" descr="C:\Users\alexandrac\AppData\Local\Microsoft\Windows\Temporary Internet Files\Content.Outlook\YK8BRLTP\Southern Cochlear Logo_2014_Low Res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4020"/>
            <a:ext cx="1442757" cy="981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88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7235825" cy="576263"/>
          </a:xfrm>
        </p:spPr>
        <p:txBody>
          <a:bodyPr/>
          <a:lstStyle/>
          <a:p>
            <a:r>
              <a:rPr lang="en-NZ" dirty="0" smtClean="0"/>
              <a:t>Video Clip…</a:t>
            </a:r>
            <a:endParaRPr lang="en-NZ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23528" y="1844824"/>
            <a:ext cx="8642350" cy="3889375"/>
          </a:xfrm>
          <a:prstGeom prst="rect">
            <a:avLst/>
          </a:prstGeom>
        </p:spPr>
        <p:txBody>
          <a:bodyPr/>
          <a:lstStyle>
            <a:lvl1pPr marL="447675" indent="-4476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800">
                <a:solidFill>
                  <a:srgbClr val="411F81"/>
                </a:solidFill>
                <a:latin typeface="+mn-lt"/>
                <a:ea typeface="+mn-ea"/>
                <a:cs typeface="+mn-cs"/>
              </a:defRPr>
            </a:lvl1pPr>
            <a:lvl2pPr marL="889000" indent="-4397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65000"/>
              <a:buFont typeface="Wingdings" pitchFamily="2" charset="2"/>
              <a:buChar char="¡"/>
              <a:defRPr sz="2600">
                <a:solidFill>
                  <a:srgbClr val="411F81"/>
                </a:solidFill>
                <a:latin typeface="+mn-lt"/>
              </a:defRPr>
            </a:lvl2pPr>
            <a:lvl3pPr marL="1293813" indent="-4032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400">
                <a:solidFill>
                  <a:srgbClr val="411F81"/>
                </a:solidFill>
                <a:latin typeface="+mn-lt"/>
              </a:defRPr>
            </a:lvl3pPr>
            <a:lvl4pPr marL="1681163" indent="-385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5000"/>
              <a:buFont typeface="Wingdings" pitchFamily="2" charset="2"/>
              <a:buChar char="¡"/>
              <a:defRPr sz="2200">
                <a:solidFill>
                  <a:srgbClr val="411F81"/>
                </a:solidFill>
                <a:latin typeface="+mn-lt"/>
              </a:defRPr>
            </a:lvl4pPr>
            <a:lvl5pPr marL="2070100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5pPr>
            <a:lvl6pPr marL="25273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6pPr>
            <a:lvl7pPr marL="29845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7pPr>
            <a:lvl8pPr marL="34417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8pPr>
            <a:lvl9pPr marL="38989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NZ" kern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944" y="0"/>
            <a:ext cx="1147056" cy="764704"/>
          </a:xfrm>
          <a:prstGeom prst="rect">
            <a:avLst/>
          </a:prstGeom>
        </p:spPr>
      </p:pic>
      <p:pic>
        <p:nvPicPr>
          <p:cNvPr id="7" name="Picture 2" descr="C:\Users\alexandrac\AppData\Local\Microsoft\Windows\Temporary Internet Files\Content.Outlook\YK8BRLTP\Southern Cochlear Logo_2014_Low Res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4020"/>
            <a:ext cx="1442757" cy="981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2915816" y="2422049"/>
            <a:ext cx="3802905" cy="396044"/>
          </a:xfrm>
          <a:prstGeom prst="rect">
            <a:avLst/>
          </a:prstGeom>
        </p:spPr>
        <p:txBody>
          <a:bodyPr/>
          <a:lstStyle>
            <a:lvl1pPr marL="447675" indent="-4476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800">
                <a:solidFill>
                  <a:srgbClr val="411F81"/>
                </a:solidFill>
                <a:latin typeface="+mn-lt"/>
                <a:ea typeface="+mn-ea"/>
                <a:cs typeface="+mn-cs"/>
              </a:defRPr>
            </a:lvl1pPr>
            <a:lvl2pPr marL="889000" indent="-4397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65000"/>
              <a:buFont typeface="Wingdings" pitchFamily="2" charset="2"/>
              <a:buChar char="¡"/>
              <a:defRPr sz="2600">
                <a:solidFill>
                  <a:srgbClr val="411F81"/>
                </a:solidFill>
                <a:latin typeface="+mn-lt"/>
              </a:defRPr>
            </a:lvl2pPr>
            <a:lvl3pPr marL="1293813" indent="-4032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400">
                <a:solidFill>
                  <a:srgbClr val="411F81"/>
                </a:solidFill>
                <a:latin typeface="+mn-lt"/>
              </a:defRPr>
            </a:lvl3pPr>
            <a:lvl4pPr marL="1681163" indent="-385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5000"/>
              <a:buFont typeface="Wingdings" pitchFamily="2" charset="2"/>
              <a:buChar char="¡"/>
              <a:defRPr sz="2200">
                <a:solidFill>
                  <a:srgbClr val="411F81"/>
                </a:solidFill>
                <a:latin typeface="+mn-lt"/>
              </a:defRPr>
            </a:lvl4pPr>
            <a:lvl5pPr marL="2070100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5pPr>
            <a:lvl6pPr marL="25273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6pPr>
            <a:lvl7pPr marL="29845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7pPr>
            <a:lvl8pPr marL="34417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8pPr>
            <a:lvl9pPr marL="38989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NZ" sz="2400" kern="0" dirty="0" smtClean="0"/>
              <a:t>Play video clip of Isla</a:t>
            </a:r>
          </a:p>
          <a:p>
            <a:pPr eaLnBrk="1" hangingPunct="1">
              <a:buFontTx/>
              <a:buChar char="•"/>
            </a:pPr>
            <a:endParaRPr lang="en-NZ" altLang="en-US" sz="1200" kern="0" dirty="0" smtClean="0"/>
          </a:p>
          <a:p>
            <a:pPr marL="0" indent="0">
              <a:buFont typeface="Wingdings" pitchFamily="2" charset="2"/>
              <a:buNone/>
            </a:pPr>
            <a:endParaRPr lang="en-NZ" kern="0" dirty="0"/>
          </a:p>
        </p:txBody>
      </p:sp>
    </p:spTree>
    <p:extLst>
      <p:ext uri="{BB962C8B-B14F-4D97-AF65-F5344CB8AC3E}">
        <p14:creationId xmlns:p14="http://schemas.microsoft.com/office/powerpoint/2010/main" val="208388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7235825" cy="576263"/>
          </a:xfrm>
        </p:spPr>
        <p:txBody>
          <a:bodyPr/>
          <a:lstStyle/>
          <a:p>
            <a:r>
              <a:rPr lang="en-NZ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9552" y="1052736"/>
            <a:ext cx="8229600" cy="5111750"/>
          </a:xfrm>
        </p:spPr>
        <p:txBody>
          <a:bodyPr>
            <a:noAutofit/>
          </a:bodyPr>
          <a:lstStyle/>
          <a:p>
            <a:pPr marL="360363" indent="-360363">
              <a:buNone/>
            </a:pPr>
            <a:r>
              <a:rPr lang="en-US" sz="2000" dirty="0"/>
              <a:t> </a:t>
            </a:r>
            <a:endParaRPr lang="en-NZ" sz="2000" dirty="0" smtClean="0"/>
          </a:p>
          <a:p>
            <a:pPr marL="514350" indent="-514350">
              <a:buNone/>
            </a:pPr>
            <a:endParaRPr lang="en-NZ" sz="11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6559" y="980728"/>
            <a:ext cx="8642350" cy="3889375"/>
          </a:xfrm>
          <a:prstGeom prst="rect">
            <a:avLst/>
          </a:prstGeom>
        </p:spPr>
        <p:txBody>
          <a:bodyPr/>
          <a:lstStyle>
            <a:lvl1pPr marL="447675" indent="-4476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800">
                <a:solidFill>
                  <a:srgbClr val="411F81"/>
                </a:solidFill>
                <a:latin typeface="+mn-lt"/>
                <a:ea typeface="+mn-ea"/>
                <a:cs typeface="+mn-cs"/>
              </a:defRPr>
            </a:lvl1pPr>
            <a:lvl2pPr marL="889000" indent="-4397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65000"/>
              <a:buFont typeface="Wingdings" pitchFamily="2" charset="2"/>
              <a:buChar char="¡"/>
              <a:defRPr sz="2600">
                <a:solidFill>
                  <a:srgbClr val="411F81"/>
                </a:solidFill>
                <a:latin typeface="+mn-lt"/>
              </a:defRPr>
            </a:lvl2pPr>
            <a:lvl3pPr marL="1293813" indent="-4032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400">
                <a:solidFill>
                  <a:srgbClr val="411F81"/>
                </a:solidFill>
                <a:latin typeface="+mn-lt"/>
              </a:defRPr>
            </a:lvl3pPr>
            <a:lvl4pPr marL="1681163" indent="-385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5000"/>
              <a:buFont typeface="Wingdings" pitchFamily="2" charset="2"/>
              <a:buChar char="¡"/>
              <a:defRPr sz="2200">
                <a:solidFill>
                  <a:srgbClr val="411F81"/>
                </a:solidFill>
                <a:latin typeface="+mn-lt"/>
              </a:defRPr>
            </a:lvl4pPr>
            <a:lvl5pPr marL="2070100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5pPr>
            <a:lvl6pPr marL="25273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6pPr>
            <a:lvl7pPr marL="29845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7pPr>
            <a:lvl8pPr marL="34417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8pPr>
            <a:lvl9pPr marL="38989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endParaRPr lang="en-NZ" kern="0" dirty="0" smtClean="0"/>
          </a:p>
          <a:p>
            <a:pPr marL="0" indent="0">
              <a:buFont typeface="Wingdings" pitchFamily="2" charset="2"/>
              <a:buNone/>
            </a:pPr>
            <a:r>
              <a:rPr lang="en-NZ" kern="0" dirty="0" smtClean="0"/>
              <a:t>Alexandra Crosbie </a:t>
            </a:r>
          </a:p>
          <a:p>
            <a:pPr marL="0" indent="0">
              <a:buFont typeface="Wingdings" pitchFamily="2" charset="2"/>
              <a:buNone/>
            </a:pPr>
            <a:r>
              <a:rPr lang="en-NZ" kern="0" dirty="0" smtClean="0">
                <a:hlinkClick r:id="rId3"/>
              </a:rPr>
              <a:t>alexandra@hearinghouse.co.nz</a:t>
            </a:r>
            <a:endParaRPr lang="en-NZ" kern="0" dirty="0" smtClean="0"/>
          </a:p>
          <a:p>
            <a:pPr marL="0" indent="0">
              <a:buFont typeface="Wingdings" pitchFamily="2" charset="2"/>
              <a:buNone/>
            </a:pPr>
            <a:endParaRPr lang="en-NZ" sz="800" kern="0" dirty="0" smtClean="0"/>
          </a:p>
          <a:p>
            <a:pPr marL="0" indent="0">
              <a:buFont typeface="Wingdings" pitchFamily="2" charset="2"/>
              <a:buNone/>
            </a:pPr>
            <a:endParaRPr lang="en-NZ" kern="0" dirty="0" smtClean="0"/>
          </a:p>
          <a:p>
            <a:pPr marL="0" indent="0">
              <a:buFont typeface="Wingdings" pitchFamily="2" charset="2"/>
              <a:buNone/>
            </a:pPr>
            <a:r>
              <a:rPr lang="en-NZ" kern="0" dirty="0" smtClean="0"/>
              <a:t>Jill Mustard</a:t>
            </a:r>
          </a:p>
          <a:p>
            <a:pPr marL="0" indent="0">
              <a:buFont typeface="Wingdings" pitchFamily="2" charset="2"/>
              <a:buNone/>
            </a:pPr>
            <a:r>
              <a:rPr lang="en-NZ" kern="0" dirty="0" smtClean="0">
                <a:hlinkClick r:id="rId4"/>
              </a:rPr>
              <a:t>Jill.mustard@scip.co.nz</a:t>
            </a:r>
            <a:endParaRPr lang="en-NZ" kern="0" dirty="0" smtClean="0"/>
          </a:p>
          <a:p>
            <a:pPr marL="0" indent="0">
              <a:buFont typeface="Wingdings" pitchFamily="2" charset="2"/>
              <a:buNone/>
            </a:pPr>
            <a:endParaRPr lang="en-NZ" kern="0" dirty="0"/>
          </a:p>
        </p:txBody>
      </p:sp>
      <p:pic>
        <p:nvPicPr>
          <p:cNvPr id="10243" name="Picture 3" descr="Z:\Photos\Clients\Peixuan He (Kenny)\photo7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395" y="0"/>
            <a:ext cx="1019605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lexandrac\AppData\Local\Microsoft\Windows\Temporary Internet Files\Content.Outlook\YK8BRLTP\Southern Cochlear Logo_2014_Low Res (2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4020"/>
            <a:ext cx="1442757" cy="981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88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7235825" cy="576263"/>
          </a:xfrm>
        </p:spPr>
        <p:txBody>
          <a:bodyPr/>
          <a:lstStyle/>
          <a:p>
            <a:r>
              <a:rPr lang="en-NZ" dirty="0" smtClean="0"/>
              <a:t>References and Notes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9552" y="1052736"/>
            <a:ext cx="8229600" cy="5111750"/>
          </a:xfrm>
        </p:spPr>
        <p:txBody>
          <a:bodyPr>
            <a:noAutofit/>
          </a:bodyPr>
          <a:lstStyle/>
          <a:p>
            <a:pPr marL="360363" indent="-360363">
              <a:buNone/>
            </a:pPr>
            <a:r>
              <a:rPr lang="en-US" sz="2000" dirty="0"/>
              <a:t> </a:t>
            </a:r>
            <a:endParaRPr lang="en-NZ" sz="2000" dirty="0" smtClean="0"/>
          </a:p>
          <a:p>
            <a:pPr marL="514350" indent="-514350">
              <a:buNone/>
            </a:pPr>
            <a:endParaRPr lang="en-NZ" sz="11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23528" y="1024880"/>
            <a:ext cx="8642350" cy="3889375"/>
          </a:xfrm>
          <a:prstGeom prst="rect">
            <a:avLst/>
          </a:prstGeom>
        </p:spPr>
        <p:txBody>
          <a:bodyPr/>
          <a:lstStyle>
            <a:lvl1pPr marL="447675" indent="-4476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800">
                <a:solidFill>
                  <a:srgbClr val="411F81"/>
                </a:solidFill>
                <a:latin typeface="+mn-lt"/>
                <a:ea typeface="+mn-ea"/>
                <a:cs typeface="+mn-cs"/>
              </a:defRPr>
            </a:lvl1pPr>
            <a:lvl2pPr marL="889000" indent="-4397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65000"/>
              <a:buFont typeface="Wingdings" pitchFamily="2" charset="2"/>
              <a:buChar char="¡"/>
              <a:defRPr sz="2600">
                <a:solidFill>
                  <a:srgbClr val="411F81"/>
                </a:solidFill>
                <a:latin typeface="+mn-lt"/>
              </a:defRPr>
            </a:lvl2pPr>
            <a:lvl3pPr marL="1293813" indent="-4032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400">
                <a:solidFill>
                  <a:srgbClr val="411F81"/>
                </a:solidFill>
                <a:latin typeface="+mn-lt"/>
              </a:defRPr>
            </a:lvl3pPr>
            <a:lvl4pPr marL="1681163" indent="-385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5000"/>
              <a:buFont typeface="Wingdings" pitchFamily="2" charset="2"/>
              <a:buChar char="¡"/>
              <a:defRPr sz="2200">
                <a:solidFill>
                  <a:srgbClr val="411F81"/>
                </a:solidFill>
                <a:latin typeface="+mn-lt"/>
              </a:defRPr>
            </a:lvl4pPr>
            <a:lvl5pPr marL="2070100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5pPr>
            <a:lvl6pPr marL="25273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6pPr>
            <a:lvl7pPr marL="29845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7pPr>
            <a:lvl8pPr marL="34417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8pPr>
            <a:lvl9pPr marL="38989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NZ" kern="0" dirty="0"/>
          </a:p>
        </p:txBody>
      </p:sp>
      <p:pic>
        <p:nvPicPr>
          <p:cNvPr id="11266" name="Picture 2" descr="Z:\Photos\Clients\Ruilin Yang\IMG_218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395" y="0"/>
            <a:ext cx="1019605" cy="764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39934" y="1024880"/>
            <a:ext cx="8208912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AU" sz="1400" dirty="0" smtClean="0">
                <a:solidFill>
                  <a:srgbClr val="7030A0"/>
                </a:solidFill>
              </a:rPr>
              <a:t>1. Mitchell </a:t>
            </a:r>
            <a:r>
              <a:rPr lang="en-AU" sz="1400" dirty="0">
                <a:solidFill>
                  <a:srgbClr val="7030A0"/>
                </a:solidFill>
              </a:rPr>
              <a:t>Ross E, Karchmer Michael A. (2004) "Chasing the mythical ten percent: Parental hearing status of deaf and hard of hearing students in the United States". Sign Language Studies 4 Gallaudet University Press. (2): 138–163. </a:t>
            </a:r>
            <a:r>
              <a:rPr lang="en-AU" sz="1400" u="sng" dirty="0">
                <a:solidFill>
                  <a:srgbClr val="7030A0"/>
                </a:solidFill>
                <a:hlinkClick r:id="rId4" tooltip="Digital object identifier"/>
              </a:rPr>
              <a:t>doi</a:t>
            </a:r>
            <a:r>
              <a:rPr lang="en-AU" sz="1400" dirty="0">
                <a:solidFill>
                  <a:srgbClr val="7030A0"/>
                </a:solidFill>
              </a:rPr>
              <a:t>:</a:t>
            </a:r>
            <a:r>
              <a:rPr lang="en-AU" sz="1400" u="sng" dirty="0">
                <a:solidFill>
                  <a:srgbClr val="7030A0"/>
                </a:solidFill>
                <a:hlinkClick r:id="rId5"/>
              </a:rPr>
              <a:t>10.1353/sls.2004.0005</a:t>
            </a:r>
            <a:r>
              <a:rPr lang="en-AU" sz="1400" dirty="0">
                <a:solidFill>
                  <a:srgbClr val="7030A0"/>
                </a:solidFill>
              </a:rPr>
              <a:t>.</a:t>
            </a:r>
            <a:endParaRPr lang="en-NZ" sz="1400" dirty="0">
              <a:solidFill>
                <a:srgbClr val="7030A0"/>
              </a:solidFill>
            </a:endParaRPr>
          </a:p>
          <a:p>
            <a:endParaRPr lang="en-NZ" sz="1400" dirty="0" smtClean="0">
              <a:solidFill>
                <a:srgbClr val="7030A0"/>
              </a:solidFill>
            </a:endParaRPr>
          </a:p>
          <a:p>
            <a:r>
              <a:rPr lang="en-NZ" sz="1400" dirty="0" smtClean="0">
                <a:solidFill>
                  <a:srgbClr val="7030A0"/>
                </a:solidFill>
              </a:rPr>
              <a:t>2. Moores </a:t>
            </a:r>
            <a:r>
              <a:rPr lang="en-NZ" sz="1400" dirty="0">
                <a:solidFill>
                  <a:srgbClr val="7030A0"/>
                </a:solidFill>
              </a:rPr>
              <a:t>D. (1978) Educating the Deaf: Psychology, Principles, and Practices. Boston: Houghton Mifflin.</a:t>
            </a:r>
          </a:p>
          <a:p>
            <a:endParaRPr lang="en-NZ" sz="1400" dirty="0" smtClean="0">
              <a:solidFill>
                <a:srgbClr val="7030A0"/>
              </a:solidFill>
            </a:endParaRPr>
          </a:p>
          <a:p>
            <a:r>
              <a:rPr lang="en-NZ" sz="1400" dirty="0" smtClean="0">
                <a:solidFill>
                  <a:srgbClr val="7030A0"/>
                </a:solidFill>
              </a:rPr>
              <a:t>3. Salend </a:t>
            </a:r>
            <a:r>
              <a:rPr lang="en-NZ" sz="1400" dirty="0">
                <a:solidFill>
                  <a:srgbClr val="7030A0"/>
                </a:solidFill>
              </a:rPr>
              <a:t>S. (2001) Creating Inclusive Classrooms: Effective and Reflective Practices. 4th Ed. Columbus, OH: Merrill Prentice Hall.</a:t>
            </a:r>
          </a:p>
          <a:p>
            <a:endParaRPr lang="en-NZ" sz="1400" dirty="0" smtClean="0">
              <a:solidFill>
                <a:srgbClr val="7030A0"/>
              </a:solidFill>
            </a:endParaRPr>
          </a:p>
          <a:p>
            <a:r>
              <a:rPr lang="en-NZ" sz="1400" dirty="0" smtClean="0">
                <a:solidFill>
                  <a:srgbClr val="7030A0"/>
                </a:solidFill>
              </a:rPr>
              <a:t>4. These </a:t>
            </a:r>
            <a:r>
              <a:rPr lang="en-NZ" sz="1400" dirty="0">
                <a:solidFill>
                  <a:srgbClr val="7030A0"/>
                </a:solidFill>
              </a:rPr>
              <a:t>parents communicate via spoken language. As a result, they are able to provide their children with a rich spoken language environment, which is critical for learning. </a:t>
            </a:r>
            <a:endParaRPr lang="en-NZ" sz="1400" dirty="0" smtClean="0">
              <a:solidFill>
                <a:srgbClr val="7030A0"/>
              </a:solidFill>
            </a:endParaRPr>
          </a:p>
          <a:p>
            <a:endParaRPr lang="en-NZ" sz="1400" dirty="0">
              <a:solidFill>
                <a:srgbClr val="7030A0"/>
              </a:solidFill>
            </a:endParaRPr>
          </a:p>
          <a:p>
            <a:r>
              <a:rPr lang="en-NZ" sz="1400" dirty="0" smtClean="0">
                <a:solidFill>
                  <a:srgbClr val="7030A0"/>
                </a:solidFill>
              </a:rPr>
              <a:t>5. Cole </a:t>
            </a:r>
            <a:r>
              <a:rPr lang="en-NZ" sz="1400" dirty="0">
                <a:solidFill>
                  <a:srgbClr val="7030A0"/>
                </a:solidFill>
              </a:rPr>
              <a:t>E, &amp; Flexer C. (2007) Children with hearing loss: Developing listening and talking birth to six. San Diego, CA: Plural Publishing</a:t>
            </a:r>
            <a:r>
              <a:rPr lang="en-NZ" sz="1400" dirty="0" smtClean="0">
                <a:solidFill>
                  <a:srgbClr val="7030A0"/>
                </a:solidFill>
              </a:rPr>
              <a:t>.</a:t>
            </a:r>
          </a:p>
          <a:p>
            <a:endParaRPr lang="en-NZ" sz="1400" dirty="0">
              <a:solidFill>
                <a:srgbClr val="7030A0"/>
              </a:solidFill>
            </a:endParaRPr>
          </a:p>
          <a:p>
            <a:r>
              <a:rPr lang="en-NZ" sz="1400" dirty="0" smtClean="0">
                <a:solidFill>
                  <a:srgbClr val="7030A0"/>
                </a:solidFill>
              </a:rPr>
              <a:t>6. Flexer C. </a:t>
            </a:r>
            <a:r>
              <a:rPr lang="en-NZ" sz="1400" dirty="0">
                <a:solidFill>
                  <a:srgbClr val="7030A0"/>
                </a:solidFill>
              </a:rPr>
              <a:t>(2014</a:t>
            </a:r>
            <a:r>
              <a:rPr lang="en-NZ" sz="1400" dirty="0" smtClean="0">
                <a:solidFill>
                  <a:srgbClr val="7030A0"/>
                </a:solidFill>
              </a:rPr>
              <a:t>)</a:t>
            </a:r>
            <a:r>
              <a:rPr lang="en-NZ" sz="1400" dirty="0">
                <a:solidFill>
                  <a:srgbClr val="7030A0"/>
                </a:solidFill>
              </a:rPr>
              <a:t> </a:t>
            </a:r>
            <a:r>
              <a:rPr lang="en-NZ" sz="1400" dirty="0" smtClean="0">
                <a:solidFill>
                  <a:srgbClr val="7030A0"/>
                </a:solidFill>
              </a:rPr>
              <a:t>Auditory </a:t>
            </a:r>
            <a:r>
              <a:rPr lang="en-NZ" sz="1400" dirty="0">
                <a:solidFill>
                  <a:srgbClr val="7030A0"/>
                </a:solidFill>
              </a:rPr>
              <a:t>Brain Development: The Foundation of Listening, Language &amp; Listening. Seminar </a:t>
            </a:r>
            <a:r>
              <a:rPr lang="en-NZ" sz="1400" dirty="0" smtClean="0">
                <a:solidFill>
                  <a:srgbClr val="7030A0"/>
                </a:solidFill>
              </a:rPr>
              <a:t>20-21 </a:t>
            </a:r>
            <a:r>
              <a:rPr lang="en-NZ" sz="1400" dirty="0">
                <a:solidFill>
                  <a:srgbClr val="7030A0"/>
                </a:solidFill>
              </a:rPr>
              <a:t>March 2014, Auckland NZ</a:t>
            </a:r>
          </a:p>
          <a:p>
            <a:endParaRPr lang="en-NZ" sz="1400" dirty="0">
              <a:solidFill>
                <a:srgbClr val="7030A0"/>
              </a:solidFill>
            </a:endParaRPr>
          </a:p>
          <a:p>
            <a:r>
              <a:rPr lang="en-NZ" sz="1400" dirty="0" smtClean="0">
                <a:solidFill>
                  <a:srgbClr val="7030A0"/>
                </a:solidFill>
              </a:rPr>
              <a:t>7. Hart B, &amp; Risley T.R. (1995)</a:t>
            </a:r>
            <a:r>
              <a:rPr lang="en-NZ" sz="1400" dirty="0">
                <a:solidFill>
                  <a:srgbClr val="7030A0"/>
                </a:solidFill>
              </a:rPr>
              <a:t> </a:t>
            </a:r>
            <a:r>
              <a:rPr lang="en-NZ" sz="1400" dirty="0" smtClean="0">
                <a:solidFill>
                  <a:srgbClr val="7030A0"/>
                </a:solidFill>
              </a:rPr>
              <a:t>Meaningful </a:t>
            </a:r>
            <a:r>
              <a:rPr lang="en-NZ" sz="1400" dirty="0">
                <a:solidFill>
                  <a:srgbClr val="7030A0"/>
                </a:solidFill>
              </a:rPr>
              <a:t>differences in the everyday experiences of young American children. Baltimore: </a:t>
            </a:r>
            <a:r>
              <a:rPr lang="en-NZ" sz="1400" dirty="0" smtClean="0">
                <a:solidFill>
                  <a:srgbClr val="7030A0"/>
                </a:solidFill>
              </a:rPr>
              <a:t>Brookes</a:t>
            </a:r>
          </a:p>
          <a:p>
            <a:endParaRPr lang="en-NZ" sz="1400" dirty="0">
              <a:solidFill>
                <a:srgbClr val="7030A0"/>
              </a:solidFill>
            </a:endParaRPr>
          </a:p>
          <a:p>
            <a:r>
              <a:rPr lang="en-NZ" sz="1400" dirty="0" smtClean="0">
                <a:solidFill>
                  <a:srgbClr val="7030A0"/>
                </a:solidFill>
              </a:rPr>
              <a:t>8. Dehaene S. (2009)</a:t>
            </a:r>
            <a:r>
              <a:rPr lang="en-NZ" sz="1400" dirty="0">
                <a:solidFill>
                  <a:srgbClr val="7030A0"/>
                </a:solidFill>
              </a:rPr>
              <a:t> </a:t>
            </a:r>
            <a:r>
              <a:rPr lang="en-NZ" sz="1400" dirty="0" smtClean="0">
                <a:solidFill>
                  <a:srgbClr val="7030A0"/>
                </a:solidFill>
              </a:rPr>
              <a:t>Reading </a:t>
            </a:r>
            <a:r>
              <a:rPr lang="en-NZ" sz="1400" dirty="0">
                <a:solidFill>
                  <a:srgbClr val="7030A0"/>
                </a:solidFill>
              </a:rPr>
              <a:t>In The Brain: The New Science of How We Read. New York: Penguin</a:t>
            </a:r>
          </a:p>
          <a:p>
            <a:endParaRPr lang="en-NZ" sz="1400" dirty="0" smtClean="0">
              <a:solidFill>
                <a:srgbClr val="7030A0"/>
              </a:solidFill>
            </a:endParaRPr>
          </a:p>
          <a:p>
            <a:endParaRPr lang="en-NZ" sz="1400" dirty="0">
              <a:solidFill>
                <a:srgbClr val="7030A0"/>
              </a:solidFill>
            </a:endParaRPr>
          </a:p>
          <a:p>
            <a:endParaRPr lang="en-NZ" sz="1400" dirty="0" smtClean="0">
              <a:solidFill>
                <a:srgbClr val="7030A0"/>
              </a:solidFill>
            </a:endParaRPr>
          </a:p>
          <a:p>
            <a:endParaRPr lang="en-NZ" sz="1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15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7235825" cy="576263"/>
          </a:xfrm>
        </p:spPr>
        <p:txBody>
          <a:bodyPr/>
          <a:lstStyle/>
          <a:p>
            <a:r>
              <a:rPr lang="en-NZ" dirty="0"/>
              <a:t>What is Auditory Verbal Therapy?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9552" y="1052736"/>
            <a:ext cx="8229600" cy="5111750"/>
          </a:xfrm>
        </p:spPr>
        <p:txBody>
          <a:bodyPr>
            <a:noAutofit/>
          </a:bodyPr>
          <a:lstStyle/>
          <a:p>
            <a:pPr marL="360363" indent="-360363">
              <a:buNone/>
            </a:pPr>
            <a:r>
              <a:rPr lang="en-US" sz="2000" dirty="0"/>
              <a:t> </a:t>
            </a:r>
            <a:endParaRPr lang="en-NZ" sz="2000" dirty="0" smtClean="0"/>
          </a:p>
          <a:p>
            <a:pPr marL="514350" indent="-514350">
              <a:buNone/>
            </a:pPr>
            <a:endParaRPr lang="en-NZ" sz="11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0825" y="980728"/>
            <a:ext cx="8642350" cy="4680520"/>
          </a:xfrm>
          <a:prstGeom prst="rect">
            <a:avLst/>
          </a:prstGeom>
        </p:spPr>
        <p:txBody>
          <a:bodyPr/>
          <a:lstStyle>
            <a:lvl1pPr marL="447675" indent="-4476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800">
                <a:solidFill>
                  <a:srgbClr val="411F81"/>
                </a:solidFill>
                <a:latin typeface="+mn-lt"/>
                <a:ea typeface="+mn-ea"/>
                <a:cs typeface="+mn-cs"/>
              </a:defRPr>
            </a:lvl1pPr>
            <a:lvl2pPr marL="889000" indent="-4397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65000"/>
              <a:buFont typeface="Wingdings" pitchFamily="2" charset="2"/>
              <a:buChar char="¡"/>
              <a:defRPr sz="2600">
                <a:solidFill>
                  <a:srgbClr val="411F81"/>
                </a:solidFill>
                <a:latin typeface="+mn-lt"/>
              </a:defRPr>
            </a:lvl2pPr>
            <a:lvl3pPr marL="1293813" indent="-4032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400">
                <a:solidFill>
                  <a:srgbClr val="411F81"/>
                </a:solidFill>
                <a:latin typeface="+mn-lt"/>
              </a:defRPr>
            </a:lvl3pPr>
            <a:lvl4pPr marL="1681163" indent="-385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5000"/>
              <a:buFont typeface="Wingdings" pitchFamily="2" charset="2"/>
              <a:buChar char="¡"/>
              <a:defRPr sz="2200">
                <a:solidFill>
                  <a:srgbClr val="411F81"/>
                </a:solidFill>
                <a:latin typeface="+mn-lt"/>
              </a:defRPr>
            </a:lvl4pPr>
            <a:lvl5pPr marL="2070100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5pPr>
            <a:lvl6pPr marL="25273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6pPr>
            <a:lvl7pPr marL="29845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7pPr>
            <a:lvl8pPr marL="34417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8pPr>
            <a:lvl9pPr marL="38989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altLang="en-US" sz="2400" kern="0" dirty="0" smtClean="0"/>
              <a:t>Speech and language developed through listening.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altLang="en-US" sz="2400" kern="0" dirty="0" smtClean="0"/>
              <a:t>Parental guidance.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altLang="en-US" sz="2400" kern="0" dirty="0"/>
              <a:t>C</a:t>
            </a:r>
            <a:r>
              <a:rPr lang="en-US" altLang="en-US" sz="2400" kern="0" dirty="0" smtClean="0"/>
              <a:t>reating a listening environment </a:t>
            </a:r>
            <a:r>
              <a:rPr lang="en-US" altLang="en-US" sz="2400" u="sng" kern="0" dirty="0" smtClean="0"/>
              <a:t>all the time.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altLang="en-US" sz="2400" kern="0" dirty="0" smtClean="0"/>
              <a:t>Following the typical stages of listening, language and speech.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altLang="en-US" sz="2400" kern="0" dirty="0" smtClean="0"/>
              <a:t>Requires:</a:t>
            </a:r>
          </a:p>
          <a:p>
            <a:pPr lvl="1" eaLnBrk="1" hangingPunct="1">
              <a:lnSpc>
                <a:spcPct val="90000"/>
              </a:lnSpc>
              <a:buClr>
                <a:schemeClr val="bg1"/>
              </a:buClr>
              <a:buFontTx/>
              <a:buChar char="•"/>
            </a:pPr>
            <a:r>
              <a:rPr lang="en-US" altLang="en-US" sz="2400" kern="0" dirty="0" smtClean="0"/>
              <a:t>Early identification/diagnosis.</a:t>
            </a:r>
          </a:p>
          <a:p>
            <a:pPr lvl="1" eaLnBrk="1" hangingPunct="1">
              <a:lnSpc>
                <a:spcPct val="90000"/>
              </a:lnSpc>
              <a:buClr>
                <a:schemeClr val="bg1"/>
              </a:buClr>
              <a:buFontTx/>
              <a:buChar char="•"/>
            </a:pPr>
            <a:r>
              <a:rPr lang="en-US" altLang="en-US" sz="2400" kern="0" dirty="0" smtClean="0"/>
              <a:t>Maximised auditory potential.</a:t>
            </a:r>
          </a:p>
          <a:p>
            <a:pPr lvl="1" eaLnBrk="1" hangingPunct="1">
              <a:lnSpc>
                <a:spcPct val="90000"/>
              </a:lnSpc>
              <a:buClr>
                <a:schemeClr val="bg1"/>
              </a:buClr>
              <a:buFontTx/>
              <a:buChar char="•"/>
            </a:pPr>
            <a:r>
              <a:rPr lang="en-US" altLang="en-US" sz="2400" kern="0" dirty="0" smtClean="0"/>
              <a:t>Parents committed to providing 1:1 time for their child every day.</a:t>
            </a:r>
          </a:p>
          <a:p>
            <a:pPr lvl="1" eaLnBrk="1" hangingPunct="1">
              <a:lnSpc>
                <a:spcPct val="90000"/>
              </a:lnSpc>
              <a:buClr>
                <a:schemeClr val="bg1"/>
              </a:buClr>
              <a:buFontTx/>
              <a:buChar char="•"/>
            </a:pPr>
            <a:r>
              <a:rPr lang="en-US" altLang="en-US" sz="2400" kern="0" dirty="0" smtClean="0"/>
              <a:t>Audition as primary focus.</a:t>
            </a:r>
          </a:p>
          <a:p>
            <a:pPr lvl="1" eaLnBrk="1" hangingPunct="1">
              <a:lnSpc>
                <a:spcPct val="90000"/>
              </a:lnSpc>
              <a:buClr>
                <a:schemeClr val="bg1"/>
              </a:buClr>
              <a:buFontTx/>
              <a:buChar char="•"/>
            </a:pPr>
            <a:r>
              <a:rPr lang="en-US" altLang="en-US" sz="2400" kern="0" dirty="0" smtClean="0"/>
              <a:t>Whole child approach.</a:t>
            </a:r>
            <a:endParaRPr lang="en-US" altLang="en-US" sz="2400" kern="0" dirty="0"/>
          </a:p>
        </p:txBody>
      </p:sp>
      <p:pic>
        <p:nvPicPr>
          <p:cNvPr id="6" name="Picture 2" descr="Z:\Photos\Clients\Zade Mackenzie\Zade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506" y="0"/>
            <a:ext cx="1008494" cy="755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lexandrac\AppData\Local\Microsoft\Windows\Temporary Internet Files\Content.Outlook\YK8BRLTP\Southern Cochlear Logo_2014_Low Res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4020"/>
            <a:ext cx="1442757" cy="981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88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7235825" cy="576263"/>
          </a:xfrm>
        </p:spPr>
        <p:txBody>
          <a:bodyPr/>
          <a:lstStyle/>
          <a:p>
            <a:r>
              <a:rPr lang="en-NZ" dirty="0" smtClean="0"/>
              <a:t>Why AVT?</a:t>
            </a:r>
            <a:endParaRPr lang="en-NZ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9552" y="1052736"/>
            <a:ext cx="8229600" cy="5111750"/>
          </a:xfrm>
        </p:spPr>
        <p:txBody>
          <a:bodyPr>
            <a:noAutofit/>
          </a:bodyPr>
          <a:lstStyle/>
          <a:p>
            <a:pPr marL="360363" indent="-360363">
              <a:buNone/>
            </a:pPr>
            <a:r>
              <a:rPr lang="en-US" sz="2000" dirty="0"/>
              <a:t> </a:t>
            </a:r>
            <a:endParaRPr lang="en-NZ" sz="2000" dirty="0" smtClean="0"/>
          </a:p>
          <a:p>
            <a:pPr marL="514350" indent="-514350">
              <a:buNone/>
            </a:pPr>
            <a:endParaRPr lang="en-NZ" sz="1100" dirty="0" smtClean="0"/>
          </a:p>
          <a:p>
            <a:pPr marL="514350" indent="-514350">
              <a:buNone/>
            </a:pPr>
            <a:endParaRPr lang="en-NZ" sz="11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23528" y="980728"/>
            <a:ext cx="8642350" cy="4464496"/>
          </a:xfrm>
          <a:prstGeom prst="rect">
            <a:avLst/>
          </a:prstGeom>
        </p:spPr>
        <p:txBody>
          <a:bodyPr/>
          <a:lstStyle>
            <a:lvl1pPr marL="447675" indent="-4476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800">
                <a:solidFill>
                  <a:srgbClr val="411F81"/>
                </a:solidFill>
                <a:latin typeface="+mn-lt"/>
                <a:ea typeface="+mn-ea"/>
                <a:cs typeface="+mn-cs"/>
              </a:defRPr>
            </a:lvl1pPr>
            <a:lvl2pPr marL="889000" indent="-4397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65000"/>
              <a:buFont typeface="Wingdings" pitchFamily="2" charset="2"/>
              <a:buChar char="¡"/>
              <a:defRPr sz="2600">
                <a:solidFill>
                  <a:srgbClr val="411F81"/>
                </a:solidFill>
                <a:latin typeface="+mn-lt"/>
              </a:defRPr>
            </a:lvl2pPr>
            <a:lvl3pPr marL="1293813" indent="-4032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400">
                <a:solidFill>
                  <a:srgbClr val="411F81"/>
                </a:solidFill>
                <a:latin typeface="+mn-lt"/>
              </a:defRPr>
            </a:lvl3pPr>
            <a:lvl4pPr marL="1681163" indent="-385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5000"/>
              <a:buFont typeface="Wingdings" pitchFamily="2" charset="2"/>
              <a:buChar char="¡"/>
              <a:defRPr sz="2200">
                <a:solidFill>
                  <a:srgbClr val="411F81"/>
                </a:solidFill>
                <a:latin typeface="+mn-lt"/>
              </a:defRPr>
            </a:lvl4pPr>
            <a:lvl5pPr marL="2070100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5pPr>
            <a:lvl6pPr marL="25273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6pPr>
            <a:lvl7pPr marL="29845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7pPr>
            <a:lvl8pPr marL="34417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8pPr>
            <a:lvl9pPr marL="38989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NZ" altLang="en-US" kern="0" dirty="0" smtClean="0"/>
              <a:t>90% of deaf children are born to listening speaking parents</a:t>
            </a:r>
            <a:r>
              <a:rPr lang="en-US" kern="0" baseline="30000" dirty="0" smtClean="0"/>
              <a:t>1</a:t>
            </a:r>
            <a:r>
              <a:rPr lang="en-US" kern="0" baseline="30000" dirty="0"/>
              <a:t>, 2, 3, 4</a:t>
            </a:r>
            <a:r>
              <a:rPr lang="en-US" kern="0" dirty="0" smtClean="0"/>
              <a:t>.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kern="0" dirty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kern="0" dirty="0"/>
              <a:t>With current technology (hearing aids and cochlear implants) most deaf children are able to hear all the sounds of speech</a:t>
            </a:r>
            <a:r>
              <a:rPr lang="en-US" kern="0" dirty="0" smtClean="0"/>
              <a:t>.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kern="0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kern="0" dirty="0" smtClean="0"/>
              <a:t>With </a:t>
            </a:r>
            <a:r>
              <a:rPr lang="en-US" kern="0" dirty="0"/>
              <a:t>early amplification more than 90% can speak at the same level as their hearing peers by the time they are five</a:t>
            </a:r>
            <a:r>
              <a:rPr lang="en-US" kern="0" baseline="30000" dirty="0"/>
              <a:t>5</a:t>
            </a:r>
            <a:r>
              <a:rPr lang="en-US" kern="0" dirty="0"/>
              <a:t>.</a:t>
            </a:r>
            <a:r>
              <a:rPr lang="en-NZ" kern="0" dirty="0"/>
              <a:t> 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kern="0" dirty="0"/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kern="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NZ" altLang="en-US" kern="0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NZ" altLang="en-US" kern="0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NZ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NZ" altLang="en-US" kern="0" dirty="0" smtClean="0"/>
          </a:p>
          <a:p>
            <a:pPr marL="0" indent="0">
              <a:buFont typeface="Wingdings" pitchFamily="2" charset="2"/>
              <a:buNone/>
            </a:pPr>
            <a:endParaRPr lang="en-NZ" sz="1400" kern="0" dirty="0"/>
          </a:p>
        </p:txBody>
      </p:sp>
      <p:pic>
        <p:nvPicPr>
          <p:cNvPr id="6" name="Picture 2" descr="Z:\Photos\Clients\Daniel Zheng\CIMG354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403" y="4327"/>
            <a:ext cx="1026597" cy="769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lexandrac\AppData\Local\Microsoft\Windows\Temporary Internet Files\Content.Outlook\YK8BRLTP\Southern Cochlear Logo_2014_Low Res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4020"/>
            <a:ext cx="1442757" cy="981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88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7235825" cy="576263"/>
          </a:xfrm>
        </p:spPr>
        <p:txBody>
          <a:bodyPr/>
          <a:lstStyle/>
          <a:p>
            <a:r>
              <a:rPr lang="en-NZ" altLang="en-US" dirty="0"/>
              <a:t>Why </a:t>
            </a:r>
            <a:r>
              <a:rPr lang="en-NZ" altLang="en-US" dirty="0" smtClean="0"/>
              <a:t>AVT?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9552" y="1052736"/>
            <a:ext cx="8229600" cy="5111750"/>
          </a:xfrm>
        </p:spPr>
        <p:txBody>
          <a:bodyPr>
            <a:noAutofit/>
          </a:bodyPr>
          <a:lstStyle/>
          <a:p>
            <a:pPr marL="360363" indent="-360363">
              <a:buNone/>
            </a:pPr>
            <a:r>
              <a:rPr lang="en-US" sz="2000" dirty="0"/>
              <a:t> </a:t>
            </a:r>
            <a:endParaRPr lang="en-NZ" sz="2000" dirty="0" smtClean="0"/>
          </a:p>
          <a:p>
            <a:pPr marL="514350" indent="-514350">
              <a:buNone/>
            </a:pPr>
            <a:endParaRPr lang="en-NZ" sz="11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51520" y="764704"/>
            <a:ext cx="8642350" cy="4464496"/>
          </a:xfrm>
          <a:prstGeom prst="rect">
            <a:avLst/>
          </a:prstGeom>
        </p:spPr>
        <p:txBody>
          <a:bodyPr/>
          <a:lstStyle>
            <a:lvl1pPr marL="447675" indent="-4476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800">
                <a:solidFill>
                  <a:srgbClr val="411F81"/>
                </a:solidFill>
                <a:latin typeface="+mn-lt"/>
                <a:ea typeface="+mn-ea"/>
                <a:cs typeface="+mn-cs"/>
              </a:defRPr>
            </a:lvl1pPr>
            <a:lvl2pPr marL="889000" indent="-4397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65000"/>
              <a:buFont typeface="Wingdings" pitchFamily="2" charset="2"/>
              <a:buChar char="¡"/>
              <a:defRPr sz="2600">
                <a:solidFill>
                  <a:srgbClr val="411F81"/>
                </a:solidFill>
                <a:latin typeface="+mn-lt"/>
              </a:defRPr>
            </a:lvl2pPr>
            <a:lvl3pPr marL="1293813" indent="-4032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400">
                <a:solidFill>
                  <a:srgbClr val="411F81"/>
                </a:solidFill>
                <a:latin typeface="+mn-lt"/>
              </a:defRPr>
            </a:lvl3pPr>
            <a:lvl4pPr marL="1681163" indent="-385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5000"/>
              <a:buFont typeface="Wingdings" pitchFamily="2" charset="2"/>
              <a:buChar char="¡"/>
              <a:defRPr sz="2200">
                <a:solidFill>
                  <a:srgbClr val="411F81"/>
                </a:solidFill>
                <a:latin typeface="+mn-lt"/>
              </a:defRPr>
            </a:lvl4pPr>
            <a:lvl5pPr marL="2070100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5pPr>
            <a:lvl6pPr marL="25273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6pPr>
            <a:lvl7pPr marL="29845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7pPr>
            <a:lvl8pPr marL="34417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8pPr>
            <a:lvl9pPr marL="38989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None/>
            </a:pPr>
            <a:endParaRPr lang="en-NZ" kern="0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NZ" altLang="en-US" kern="0" dirty="0" smtClean="0"/>
              <a:t>Auditory </a:t>
            </a:r>
            <a:r>
              <a:rPr lang="en-NZ" altLang="en-US" kern="0" dirty="0"/>
              <a:t>Verbal Therapy supports and coaches parents to help their children learn spoken language through listening.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NZ" kern="0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NZ" kern="0" dirty="0"/>
              <a:t>How much </a:t>
            </a:r>
            <a:r>
              <a:rPr lang="en-NZ" kern="0" dirty="0" smtClean="0"/>
              <a:t>parents </a:t>
            </a:r>
            <a:r>
              <a:rPr lang="en-NZ" kern="0" dirty="0"/>
              <a:t>talk to their child is the best predictor of their child’s language </a:t>
            </a:r>
            <a:r>
              <a:rPr lang="en-NZ" kern="0" dirty="0" smtClean="0"/>
              <a:t>competence</a:t>
            </a:r>
            <a:r>
              <a:rPr lang="en-US" kern="0" baseline="30000" dirty="0" smtClean="0"/>
              <a:t>6</a:t>
            </a:r>
            <a:r>
              <a:rPr lang="en-NZ" kern="0" dirty="0" smtClean="0"/>
              <a:t>.</a:t>
            </a:r>
            <a:endParaRPr lang="en-NZ" kern="0" dirty="0"/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NZ" kern="0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NZ" kern="0" dirty="0"/>
              <a:t>Children with normal hearing who speak well have heard 45 million words by age </a:t>
            </a:r>
            <a:r>
              <a:rPr lang="en-NZ" kern="0" dirty="0" smtClean="0"/>
              <a:t>4</a:t>
            </a:r>
            <a:r>
              <a:rPr lang="en-US" kern="0" baseline="30000" dirty="0" smtClean="0"/>
              <a:t>7</a:t>
            </a:r>
            <a:r>
              <a:rPr lang="en-NZ" kern="0" dirty="0" smtClean="0"/>
              <a:t>.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kern="0" baseline="30000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1800" kern="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800" kern="0" dirty="0" smtClean="0"/>
          </a:p>
          <a:p>
            <a:pPr eaLnBrk="1" hangingPunct="1"/>
            <a:endParaRPr lang="en-US" sz="2000" kern="0" dirty="0" smtClean="0"/>
          </a:p>
          <a:p>
            <a:endParaRPr lang="en-NZ" kern="0" dirty="0"/>
          </a:p>
        </p:txBody>
      </p:sp>
      <p:pic>
        <p:nvPicPr>
          <p:cNvPr id="5" name="Picture 2" descr="Z:\Photos\Therapy\Therapy photos\IMG_023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766" y="0"/>
            <a:ext cx="1019605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lexandrac\AppData\Local\Microsoft\Windows\Temporary Internet Files\Content.Outlook\YK8BRLTP\Southern Cochlear Logo_2014_Low Res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6042"/>
            <a:ext cx="1442757" cy="981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88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Why AVT?</a:t>
            </a: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196752"/>
            <a:ext cx="8352928" cy="2763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Tx/>
              <a:buChar char="•"/>
            </a:pPr>
            <a:r>
              <a:rPr lang="en-NZ" sz="2800" dirty="0" smtClean="0">
                <a:solidFill>
                  <a:srgbClr val="411F81"/>
                </a:solidFill>
              </a:rPr>
              <a:t>   We </a:t>
            </a:r>
            <a:r>
              <a:rPr lang="en-NZ" sz="2800" dirty="0">
                <a:solidFill>
                  <a:srgbClr val="411F81"/>
                </a:solidFill>
              </a:rPr>
              <a:t>monitor our own speech through listening.</a:t>
            </a:r>
          </a:p>
          <a:p>
            <a:pPr>
              <a:lnSpc>
                <a:spcPct val="80000"/>
              </a:lnSpc>
              <a:buFontTx/>
              <a:buChar char="•"/>
            </a:pPr>
            <a:endParaRPr lang="en-NZ" sz="2800" kern="0" dirty="0">
              <a:solidFill>
                <a:srgbClr val="411F81"/>
              </a:solidFill>
            </a:endParaRPr>
          </a:p>
          <a:p>
            <a:pPr marL="363538" indent="-363538">
              <a:lnSpc>
                <a:spcPct val="80000"/>
              </a:lnSpc>
              <a:buFontTx/>
              <a:buChar char="•"/>
            </a:pPr>
            <a:r>
              <a:rPr lang="en-NZ" sz="2800" dirty="0" smtClean="0">
                <a:solidFill>
                  <a:srgbClr val="411F81"/>
                </a:solidFill>
              </a:rPr>
              <a:t> We get more speech </a:t>
            </a:r>
            <a:r>
              <a:rPr lang="en-NZ" sz="2800" dirty="0">
                <a:solidFill>
                  <a:srgbClr val="411F81"/>
                </a:solidFill>
              </a:rPr>
              <a:t>information </a:t>
            </a:r>
            <a:r>
              <a:rPr lang="en-NZ" sz="2800" dirty="0" smtClean="0">
                <a:solidFill>
                  <a:srgbClr val="411F81"/>
                </a:solidFill>
              </a:rPr>
              <a:t>through </a:t>
            </a:r>
            <a:r>
              <a:rPr lang="en-NZ" sz="2800" dirty="0">
                <a:solidFill>
                  <a:srgbClr val="411F81"/>
                </a:solidFill>
              </a:rPr>
              <a:t>listening </a:t>
            </a:r>
            <a:r>
              <a:rPr lang="en-NZ" sz="2800" dirty="0" smtClean="0">
                <a:solidFill>
                  <a:srgbClr val="411F81"/>
                </a:solidFill>
              </a:rPr>
              <a:t>           than </a:t>
            </a:r>
            <a:r>
              <a:rPr lang="en-NZ" sz="2800" dirty="0">
                <a:solidFill>
                  <a:srgbClr val="411F81"/>
                </a:solidFill>
              </a:rPr>
              <a:t>lip-reading   e.g. pat – bat – mat</a:t>
            </a:r>
            <a:r>
              <a:rPr lang="en-NZ" sz="2800" dirty="0" smtClean="0">
                <a:solidFill>
                  <a:srgbClr val="411F81"/>
                </a:solidFill>
              </a:rPr>
              <a:t>.</a:t>
            </a:r>
          </a:p>
          <a:p>
            <a:endParaRPr lang="en-NZ" sz="2800" dirty="0" smtClean="0">
              <a:solidFill>
                <a:srgbClr val="411F8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411F81"/>
                </a:solidFill>
              </a:rPr>
              <a:t>90% of what children know they learn incidentally –  learn casually and passively through overhearing</a:t>
            </a:r>
            <a:r>
              <a:rPr lang="en-US" sz="2800" kern="0" baseline="30000" dirty="0"/>
              <a:t> </a:t>
            </a:r>
            <a:r>
              <a:rPr lang="en-US" sz="2800" kern="0" baseline="30000" dirty="0" smtClean="0"/>
              <a:t>6</a:t>
            </a:r>
            <a:r>
              <a:rPr lang="en-NZ" sz="2800" dirty="0" smtClean="0">
                <a:solidFill>
                  <a:srgbClr val="411F81"/>
                </a:solidFill>
              </a:rPr>
              <a:t>.</a:t>
            </a:r>
            <a:endParaRPr lang="en-NZ" sz="2800" dirty="0">
              <a:solidFill>
                <a:srgbClr val="411F81"/>
              </a:solidFill>
            </a:endParaRPr>
          </a:p>
        </p:txBody>
      </p:sp>
      <p:pic>
        <p:nvPicPr>
          <p:cNvPr id="5" name="Picture 2" descr="C:\Users\alexandrac\AppData\Local\Microsoft\Windows\Temporary Internet Files\Content.Outlook\YK8BRLTP\Southern Cochlear Logo_2014_Low Res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6042"/>
            <a:ext cx="1442757" cy="981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87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7235825" cy="576263"/>
          </a:xfrm>
        </p:spPr>
        <p:txBody>
          <a:bodyPr/>
          <a:lstStyle/>
          <a:p>
            <a:r>
              <a:rPr lang="en-NZ" altLang="en-US" dirty="0"/>
              <a:t>Why </a:t>
            </a:r>
            <a:r>
              <a:rPr lang="en-NZ" altLang="en-US" dirty="0" smtClean="0"/>
              <a:t>AVT?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9552" y="1052736"/>
            <a:ext cx="8229600" cy="5111750"/>
          </a:xfrm>
        </p:spPr>
        <p:txBody>
          <a:bodyPr>
            <a:noAutofit/>
          </a:bodyPr>
          <a:lstStyle/>
          <a:p>
            <a:pPr marL="360363" indent="-360363">
              <a:buNone/>
            </a:pPr>
            <a:r>
              <a:rPr lang="en-US" sz="2000" dirty="0"/>
              <a:t> </a:t>
            </a:r>
            <a:endParaRPr lang="en-NZ" sz="2000" dirty="0" smtClean="0"/>
          </a:p>
          <a:p>
            <a:pPr marL="514350" indent="-514350">
              <a:buNone/>
            </a:pPr>
            <a:endParaRPr lang="en-NZ" sz="11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51520" y="980728"/>
            <a:ext cx="8642350" cy="4392488"/>
          </a:xfrm>
          <a:prstGeom prst="rect">
            <a:avLst/>
          </a:prstGeom>
        </p:spPr>
        <p:txBody>
          <a:bodyPr/>
          <a:lstStyle>
            <a:lvl1pPr marL="447675" indent="-4476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800">
                <a:solidFill>
                  <a:srgbClr val="411F81"/>
                </a:solidFill>
                <a:latin typeface="+mn-lt"/>
                <a:ea typeface="+mn-ea"/>
                <a:cs typeface="+mn-cs"/>
              </a:defRPr>
            </a:lvl1pPr>
            <a:lvl2pPr marL="889000" indent="-4397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65000"/>
              <a:buFont typeface="Wingdings" pitchFamily="2" charset="2"/>
              <a:buChar char="¡"/>
              <a:defRPr sz="2600">
                <a:solidFill>
                  <a:srgbClr val="411F81"/>
                </a:solidFill>
                <a:latin typeface="+mn-lt"/>
              </a:defRPr>
            </a:lvl2pPr>
            <a:lvl3pPr marL="1293813" indent="-4032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400">
                <a:solidFill>
                  <a:srgbClr val="411F81"/>
                </a:solidFill>
                <a:latin typeface="+mn-lt"/>
              </a:defRPr>
            </a:lvl3pPr>
            <a:lvl4pPr marL="1681163" indent="-385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5000"/>
              <a:buFont typeface="Wingdings" pitchFamily="2" charset="2"/>
              <a:buChar char="¡"/>
              <a:defRPr sz="2200">
                <a:solidFill>
                  <a:srgbClr val="411F81"/>
                </a:solidFill>
                <a:latin typeface="+mn-lt"/>
              </a:defRPr>
            </a:lvl4pPr>
            <a:lvl5pPr marL="2070100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5pPr>
            <a:lvl6pPr marL="25273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6pPr>
            <a:lvl7pPr marL="29845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7pPr>
            <a:lvl8pPr marL="34417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8pPr>
            <a:lvl9pPr marL="38989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NZ" kern="0" dirty="0" smtClean="0"/>
              <a:t>School readiness - Children spend most of their day at school learning through listening.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NZ" kern="0" dirty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NZ" kern="0" dirty="0" smtClean="0"/>
              <a:t>Children can use the language of their friends.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NZ" kern="0" dirty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NZ" kern="0" dirty="0" smtClean="0"/>
              <a:t>Learning to listen well helps children listen when visual cues aren’t available.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NZ" kern="0" dirty="0"/>
          </a:p>
          <a:p>
            <a:endParaRPr lang="en-NZ" kern="0" dirty="0"/>
          </a:p>
        </p:txBody>
      </p:sp>
      <p:pic>
        <p:nvPicPr>
          <p:cNvPr id="5" name="Picture 2" descr="Z:\Photos\Therapy\Therapy photos\IMG_023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766" y="0"/>
            <a:ext cx="1019605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Users\jill.mustard\AppData\Local\Microsoft\Windows\Temporary Internet Files\Content.IE5\CJ11G57T\322163036_64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551955"/>
            <a:ext cx="2920038" cy="164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alexandrac\AppData\Local\Microsoft\Windows\Temporary Internet Files\Content.Outlook\YK8BRLTP\Southern Cochlear Logo_2014_Low Res (2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4020"/>
            <a:ext cx="1442757" cy="981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970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7235825" cy="576263"/>
          </a:xfrm>
        </p:spPr>
        <p:txBody>
          <a:bodyPr/>
          <a:lstStyle/>
          <a:p>
            <a:r>
              <a:rPr lang="en-NZ" altLang="en-US" dirty="0"/>
              <a:t>Why </a:t>
            </a:r>
            <a:r>
              <a:rPr lang="en-NZ" altLang="en-US" dirty="0" smtClean="0"/>
              <a:t>AVT?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9552" y="1052736"/>
            <a:ext cx="8229600" cy="5111750"/>
          </a:xfrm>
        </p:spPr>
        <p:txBody>
          <a:bodyPr>
            <a:noAutofit/>
          </a:bodyPr>
          <a:lstStyle/>
          <a:p>
            <a:pPr marL="360363" indent="-360363">
              <a:buNone/>
            </a:pPr>
            <a:r>
              <a:rPr lang="en-US" sz="2000" dirty="0"/>
              <a:t> </a:t>
            </a:r>
            <a:endParaRPr lang="en-NZ" sz="2000" dirty="0" smtClean="0"/>
          </a:p>
          <a:p>
            <a:pPr marL="514350" indent="-514350">
              <a:buNone/>
            </a:pPr>
            <a:endParaRPr lang="en-NZ" sz="11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52782" y="1153840"/>
            <a:ext cx="8642350" cy="3312368"/>
          </a:xfrm>
          <a:prstGeom prst="rect">
            <a:avLst/>
          </a:prstGeom>
        </p:spPr>
        <p:txBody>
          <a:bodyPr/>
          <a:lstStyle>
            <a:lvl1pPr marL="447675" indent="-4476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800">
                <a:solidFill>
                  <a:srgbClr val="411F81"/>
                </a:solidFill>
                <a:latin typeface="+mn-lt"/>
                <a:ea typeface="+mn-ea"/>
                <a:cs typeface="+mn-cs"/>
              </a:defRPr>
            </a:lvl1pPr>
            <a:lvl2pPr marL="889000" indent="-4397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65000"/>
              <a:buFont typeface="Wingdings" pitchFamily="2" charset="2"/>
              <a:buChar char="¡"/>
              <a:defRPr sz="2600">
                <a:solidFill>
                  <a:srgbClr val="411F81"/>
                </a:solidFill>
                <a:latin typeface="+mn-lt"/>
              </a:defRPr>
            </a:lvl2pPr>
            <a:lvl3pPr marL="1293813" indent="-4032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400">
                <a:solidFill>
                  <a:srgbClr val="411F81"/>
                </a:solidFill>
                <a:latin typeface="+mn-lt"/>
              </a:defRPr>
            </a:lvl3pPr>
            <a:lvl4pPr marL="1681163" indent="-385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5000"/>
              <a:buFont typeface="Wingdings" pitchFamily="2" charset="2"/>
              <a:buChar char="¡"/>
              <a:defRPr sz="2200">
                <a:solidFill>
                  <a:srgbClr val="411F81"/>
                </a:solidFill>
                <a:latin typeface="+mn-lt"/>
              </a:defRPr>
            </a:lvl4pPr>
            <a:lvl5pPr marL="2070100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5pPr>
            <a:lvl6pPr marL="25273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6pPr>
            <a:lvl7pPr marL="29845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7pPr>
            <a:lvl8pPr marL="34417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8pPr>
            <a:lvl9pPr marL="38989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NZ" kern="0" dirty="0" smtClean="0"/>
              <a:t>Reading is also an auditory activity – e.g. rhyming words, recognising what sound a word starts with.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NZ" kern="0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NZ" kern="0" dirty="0" smtClean="0"/>
              <a:t>20,000 hours of listening needed to learn to read</a:t>
            </a:r>
            <a:r>
              <a:rPr lang="en-US" kern="0" baseline="30000" dirty="0"/>
              <a:t> </a:t>
            </a:r>
            <a:r>
              <a:rPr lang="en-US" kern="0" baseline="30000" dirty="0" smtClean="0"/>
              <a:t>8</a:t>
            </a:r>
            <a:r>
              <a:rPr lang="en-NZ" kern="0" dirty="0" smtClean="0"/>
              <a:t>.</a:t>
            </a:r>
          </a:p>
          <a:p>
            <a:endParaRPr lang="en-NZ" kern="0" dirty="0"/>
          </a:p>
        </p:txBody>
      </p:sp>
      <p:pic>
        <p:nvPicPr>
          <p:cNvPr id="5" name="Picture 2" descr="Z:\Photos\Therapy\Therapy photos\IMG_023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766" y="0"/>
            <a:ext cx="1019605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jill.mustard\AppData\Local\Microsoft\Windows\Temporary Internet Files\Content.IE5\CJ11G57T\comics_reading_by_joliet82-d4ng2ad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443423"/>
            <a:ext cx="1944216" cy="1687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alexandrac\AppData\Local\Microsoft\Windows\Temporary Internet Files\Content.Outlook\YK8BRLTP\Southern Cochlear Logo_2014_Low Res (2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4020"/>
            <a:ext cx="1442757" cy="981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19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88367"/>
            <a:ext cx="7235825" cy="576263"/>
          </a:xfrm>
        </p:spPr>
        <p:txBody>
          <a:bodyPr/>
          <a:lstStyle/>
          <a:p>
            <a:r>
              <a:rPr lang="en-NZ" dirty="0"/>
              <a:t>AV Techniques ….. </a:t>
            </a:r>
            <a:r>
              <a:rPr lang="en-NZ" sz="3200" dirty="0"/>
              <a:t>How they are different?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9552" y="1052736"/>
            <a:ext cx="8229600" cy="5111750"/>
          </a:xfrm>
        </p:spPr>
        <p:txBody>
          <a:bodyPr>
            <a:noAutofit/>
          </a:bodyPr>
          <a:lstStyle/>
          <a:p>
            <a:pPr marL="360363" indent="-360363">
              <a:buNone/>
            </a:pPr>
            <a:r>
              <a:rPr lang="en-US" sz="2000" dirty="0"/>
              <a:t> </a:t>
            </a:r>
            <a:endParaRPr lang="en-NZ" sz="2000" dirty="0" smtClean="0"/>
          </a:p>
          <a:p>
            <a:pPr marL="514350" indent="-514350">
              <a:buNone/>
            </a:pPr>
            <a:endParaRPr lang="en-NZ" sz="11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45123" y="1052736"/>
            <a:ext cx="8642350" cy="3240360"/>
          </a:xfrm>
          <a:prstGeom prst="rect">
            <a:avLst/>
          </a:prstGeom>
        </p:spPr>
        <p:txBody>
          <a:bodyPr/>
          <a:lstStyle>
            <a:lvl1pPr marL="447675" indent="-4476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800">
                <a:solidFill>
                  <a:srgbClr val="411F81"/>
                </a:solidFill>
                <a:latin typeface="+mn-lt"/>
                <a:ea typeface="+mn-ea"/>
                <a:cs typeface="+mn-cs"/>
              </a:defRPr>
            </a:lvl1pPr>
            <a:lvl2pPr marL="889000" indent="-4397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65000"/>
              <a:buFont typeface="Wingdings" pitchFamily="2" charset="2"/>
              <a:buChar char="¡"/>
              <a:defRPr sz="2600">
                <a:solidFill>
                  <a:srgbClr val="411F81"/>
                </a:solidFill>
                <a:latin typeface="+mn-lt"/>
              </a:defRPr>
            </a:lvl2pPr>
            <a:lvl3pPr marL="1293813" indent="-4032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400">
                <a:solidFill>
                  <a:srgbClr val="411F81"/>
                </a:solidFill>
                <a:latin typeface="+mn-lt"/>
              </a:defRPr>
            </a:lvl3pPr>
            <a:lvl4pPr marL="1681163" indent="-385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5000"/>
              <a:buFont typeface="Wingdings" pitchFamily="2" charset="2"/>
              <a:buChar char="¡"/>
              <a:defRPr sz="2200">
                <a:solidFill>
                  <a:srgbClr val="411F81"/>
                </a:solidFill>
                <a:latin typeface="+mn-lt"/>
              </a:defRPr>
            </a:lvl4pPr>
            <a:lvl5pPr marL="2070100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5pPr>
            <a:lvl6pPr marL="25273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6pPr>
            <a:lvl7pPr marL="29845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7pPr>
            <a:lvl8pPr marL="34417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8pPr>
            <a:lvl9pPr marL="3898900" indent="-387350" algn="l" rtl="0" fontAlgn="base">
              <a:spcBef>
                <a:spcPct val="20000"/>
              </a:spcBef>
              <a:spcAft>
                <a:spcPct val="0"/>
              </a:spcAft>
              <a:buClr>
                <a:srgbClr val="411F81"/>
              </a:buClr>
              <a:buSzPct val="70000"/>
              <a:buFont typeface="Wingdings" pitchFamily="2" charset="2"/>
              <a:buChar char="n"/>
              <a:defRPr sz="2000">
                <a:solidFill>
                  <a:srgbClr val="411F81"/>
                </a:solidFill>
                <a:latin typeface="+mn-lt"/>
              </a:defRPr>
            </a:lvl9pPr>
          </a:lstStyle>
          <a:p>
            <a:pPr eaLnBrk="1" hangingPunct="1">
              <a:buFontTx/>
              <a:buChar char="•"/>
            </a:pPr>
            <a:r>
              <a:rPr lang="en-NZ" altLang="en-US" kern="0" dirty="0"/>
              <a:t>Understanding that sound has meaning.</a:t>
            </a:r>
          </a:p>
          <a:p>
            <a:pPr eaLnBrk="1" hangingPunct="1">
              <a:buFontTx/>
              <a:buChar char="•"/>
            </a:pPr>
            <a:r>
              <a:rPr lang="en-NZ" altLang="en-US" kern="0" dirty="0" smtClean="0"/>
              <a:t>Appropriate positioning.</a:t>
            </a:r>
          </a:p>
          <a:p>
            <a:pPr eaLnBrk="1" hangingPunct="1">
              <a:buFontTx/>
              <a:buChar char="•"/>
            </a:pPr>
            <a:r>
              <a:rPr lang="en-NZ" altLang="en-US" kern="0" dirty="0"/>
              <a:t>Being aware of auditory environment. </a:t>
            </a:r>
          </a:p>
          <a:p>
            <a:pPr eaLnBrk="1" hangingPunct="1">
              <a:buFontTx/>
              <a:buChar char="•"/>
            </a:pPr>
            <a:r>
              <a:rPr lang="en-NZ" altLang="en-US" kern="0" dirty="0"/>
              <a:t>Use parentese. </a:t>
            </a:r>
            <a:endParaRPr lang="en-NZ" altLang="en-US" kern="0" dirty="0" smtClean="0"/>
          </a:p>
          <a:p>
            <a:pPr eaLnBrk="1" hangingPunct="1">
              <a:buFontTx/>
              <a:buChar char="•"/>
            </a:pPr>
            <a:r>
              <a:rPr lang="en-US" altLang="en-US" kern="0" dirty="0" smtClean="0"/>
              <a:t>Waiting. </a:t>
            </a:r>
          </a:p>
          <a:p>
            <a:pPr eaLnBrk="1" hangingPunct="1">
              <a:buFontTx/>
              <a:buChar char="•"/>
            </a:pPr>
            <a:r>
              <a:rPr lang="en-US" altLang="en-US" kern="0" dirty="0" smtClean="0"/>
              <a:t>Developing imitation in early stages.</a:t>
            </a:r>
          </a:p>
        </p:txBody>
      </p:sp>
      <p:pic>
        <p:nvPicPr>
          <p:cNvPr id="6" name="Picture 2" descr="Z:\Photos\Clients\Isabel Cairns\Isabel Cairn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472" y="0"/>
            <a:ext cx="1054528" cy="752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lexandrac\AppData\Local\Microsoft\Windows\Temporary Internet Files\Content.Outlook\YK8BRLTP\Southern Cochlear Logo_2014_Low Res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4020"/>
            <a:ext cx="1442757" cy="981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88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 Hearing House">
  <a:themeElements>
    <a:clrScheme name="The Hearing House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The Hearing House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e Hearing House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 Hearing House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 Hearing House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 Hearing House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 Hearing House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 Hearing House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 Hearing House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 Hearing House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2118</TotalTime>
  <Words>1077</Words>
  <Application>Microsoft Office PowerPoint</Application>
  <PresentationFormat>On-screen Show (4:3)</PresentationFormat>
  <Paragraphs>247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The Hearing House</vt:lpstr>
      <vt:lpstr>     </vt:lpstr>
      <vt:lpstr>Areas to be covered</vt:lpstr>
      <vt:lpstr>What is Auditory Verbal Therapy?</vt:lpstr>
      <vt:lpstr>Why AVT?</vt:lpstr>
      <vt:lpstr>Why AVT?</vt:lpstr>
      <vt:lpstr>Why AVT?</vt:lpstr>
      <vt:lpstr>Why AVT?</vt:lpstr>
      <vt:lpstr>Why AVT?</vt:lpstr>
      <vt:lpstr>AV Techniques ….. How they are different?</vt:lpstr>
      <vt:lpstr>AV Techniques ….. How they are different?</vt:lpstr>
      <vt:lpstr>Elements of AVT</vt:lpstr>
      <vt:lpstr>Turn everyday into language learning</vt:lpstr>
      <vt:lpstr>Turn everyday into language learning</vt:lpstr>
      <vt:lpstr>Turn everyday into language learning</vt:lpstr>
      <vt:lpstr>The Hearing House</vt:lpstr>
      <vt:lpstr>The Hearing House</vt:lpstr>
      <vt:lpstr>The Hearing House</vt:lpstr>
      <vt:lpstr>Southern Cochlear Implant Services</vt:lpstr>
      <vt:lpstr>Southern Cochlear Implant Services</vt:lpstr>
      <vt:lpstr>Southern Cochlear Implant Services</vt:lpstr>
      <vt:lpstr>Video Clip…</vt:lpstr>
      <vt:lpstr>Questions?</vt:lpstr>
      <vt:lpstr>References and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AUCKLAND SERVICE PROVIDER MEETING ORGANISED BY THE HEARING HOUSE</dc:title>
  <dc:creator>OEM</dc:creator>
  <cp:lastModifiedBy>Secretary</cp:lastModifiedBy>
  <cp:revision>260</cp:revision>
  <cp:lastPrinted>2015-03-31T19:03:58Z</cp:lastPrinted>
  <dcterms:created xsi:type="dcterms:W3CDTF">2010-09-27T22:06:58Z</dcterms:created>
  <dcterms:modified xsi:type="dcterms:W3CDTF">2015-05-11T22:43:11Z</dcterms:modified>
</cp:coreProperties>
</file>